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1"/>
  </p:notesMasterIdLst>
  <p:handoutMasterIdLst>
    <p:handoutMasterId r:id="rId42"/>
  </p:handoutMasterIdLst>
  <p:sldIdLst>
    <p:sldId id="746" r:id="rId3"/>
    <p:sldId id="871" r:id="rId4"/>
    <p:sldId id="834" r:id="rId5"/>
    <p:sldId id="833" r:id="rId6"/>
    <p:sldId id="929" r:id="rId7"/>
    <p:sldId id="894" r:id="rId8"/>
    <p:sldId id="895" r:id="rId9"/>
    <p:sldId id="896" r:id="rId10"/>
    <p:sldId id="898" r:id="rId11"/>
    <p:sldId id="900" r:id="rId12"/>
    <p:sldId id="901" r:id="rId13"/>
    <p:sldId id="921" r:id="rId14"/>
    <p:sldId id="922" r:id="rId15"/>
    <p:sldId id="923" r:id="rId16"/>
    <p:sldId id="930" r:id="rId17"/>
    <p:sldId id="924" r:id="rId18"/>
    <p:sldId id="925" r:id="rId19"/>
    <p:sldId id="908" r:id="rId20"/>
    <p:sldId id="920" r:id="rId21"/>
    <p:sldId id="931" r:id="rId22"/>
    <p:sldId id="926" r:id="rId23"/>
    <p:sldId id="927" r:id="rId24"/>
    <p:sldId id="939" r:id="rId25"/>
    <p:sldId id="914" r:id="rId26"/>
    <p:sldId id="932" r:id="rId27"/>
    <p:sldId id="940" r:id="rId28"/>
    <p:sldId id="928" r:id="rId29"/>
    <p:sldId id="946" r:id="rId30"/>
    <p:sldId id="916" r:id="rId31"/>
    <p:sldId id="917" r:id="rId32"/>
    <p:sldId id="938" r:id="rId33"/>
    <p:sldId id="944" r:id="rId34"/>
    <p:sldId id="937" r:id="rId35"/>
    <p:sldId id="942" r:id="rId36"/>
    <p:sldId id="943" r:id="rId37"/>
    <p:sldId id="941" r:id="rId38"/>
    <p:sldId id="945" r:id="rId39"/>
    <p:sldId id="947" r:id="rId40"/>
  </p:sldIdLst>
  <p:sldSz cx="9144000" cy="6858000" type="screen4x3"/>
  <p:notesSz cx="7010400" cy="9296400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6" userDrawn="1">
          <p15:clr>
            <a:srgbClr val="A4A3A4"/>
          </p15:clr>
        </p15:guide>
        <p15:guide id="3" orient="horz" pos="2928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Ts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F00"/>
    <a:srgbClr val="4DAF4A"/>
    <a:srgbClr val="984EA3"/>
    <a:srgbClr val="E41A1C"/>
    <a:srgbClr val="377EB8"/>
    <a:srgbClr val="0000CC"/>
    <a:srgbClr val="0000FF"/>
    <a:srgbClr val="002E8A"/>
    <a:srgbClr val="C9FFCE"/>
    <a:srgbClr val="A3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575" autoAdjust="0"/>
    <p:restoredTop sz="73125" autoAdjust="0"/>
  </p:normalViewPr>
  <p:slideViewPr>
    <p:cSldViewPr snapToGrid="0" showGuides="1">
      <p:cViewPr>
        <p:scale>
          <a:sx n="92" d="100"/>
          <a:sy n="92" d="100"/>
        </p:scale>
        <p:origin x="800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02"/>
    </p:cViewPr>
  </p:sorterViewPr>
  <p:notesViewPr>
    <p:cSldViewPr snapToGrid="0" showGuides="1">
      <p:cViewPr varScale="1">
        <p:scale>
          <a:sx n="74" d="100"/>
          <a:sy n="74" d="100"/>
        </p:scale>
        <p:origin x="-4080" y="-102"/>
      </p:cViewPr>
      <p:guideLst>
        <p:guide orient="horz" pos="2932"/>
        <p:guide pos="2216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tags" Target="tags/tag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295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9" y="8830153"/>
            <a:ext cx="5932365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Site Visit: Purdue </a:t>
            </a:r>
            <a:r>
              <a:rPr lang="en-US" err="1"/>
              <a:t>UniversityScience</a:t>
            </a:r>
            <a:r>
              <a:rPr lang="en-US"/>
              <a:t> of Information, September 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7006" y="8830153"/>
            <a:ext cx="841819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B1749C4-F97F-4008-AA1B-A52242A46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41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295" y="1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1807134-B104-49C7-B6EC-5FA38F59B107}" type="datetimeFigureOut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81" tIns="46540" rIns="93081" bIns="4654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725" y="4415086"/>
            <a:ext cx="5608955" cy="4183539"/>
          </a:xfrm>
          <a:prstGeom prst="rect">
            <a:avLst/>
          </a:prstGeom>
        </p:spPr>
        <p:txBody>
          <a:bodyPr vert="horz" lIns="93081" tIns="46540" rIns="93081" bIns="4654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9" y="8830153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295" y="8830153"/>
            <a:ext cx="3037523" cy="464662"/>
          </a:xfrm>
          <a:prstGeom prst="rect">
            <a:avLst/>
          </a:prstGeom>
        </p:spPr>
        <p:txBody>
          <a:bodyPr vert="horz" lIns="93081" tIns="46540" rIns="93081" bIns="4654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C029BC-D4BF-4161-BEA0-98D67188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3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   \begin{align*}</a:t>
            </a:r>
          </a:p>
          <a:p>
            <a:r>
              <a:rPr lang="is-IS" dirty="0"/>
              <a:t>    R_*(\GR_n, d_e)  </a:t>
            </a:r>
          </a:p>
          <a:p>
            <a:r>
              <a:rPr lang="is-IS" dirty="0"/>
              <a:t>        &amp;\geq \frac{\E[\log \textcolor{red}{|\Aut(G)|}] + \E[\log \textcolor{red}{|\Adm(G)|}] - 1}{\log n!}  \\</a:t>
            </a:r>
          </a:p>
          <a:p>
            <a:r>
              <a:rPr lang="is-IS" dirty="0"/>
              <a:t>        &amp;= \frac{\E[\log \textcolor{red}{|\Gamma(G)|}] - 1}{\log n!}.</a:t>
            </a:r>
          </a:p>
          <a:p>
            <a:r>
              <a:rPr lang="is-IS" dirty="0"/>
              <a:t>    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noindent</a:t>
            </a:r>
            <a:r>
              <a:rPr lang="en-US" dirty="0"/>
              <a:t> Consider $G \sim \PA(n, m)$ for fixed $m \</a:t>
            </a:r>
            <a:r>
              <a:rPr lang="en-US" dirty="0" err="1"/>
              <a:t>geq</a:t>
            </a:r>
            <a:r>
              <a:rPr lang="en-US" dirty="0"/>
              <a:t> 1$.  We have</a:t>
            </a:r>
          </a:p>
          <a:p>
            <a:r>
              <a:rPr lang="en-US" dirty="0"/>
              <a:t>    \begin{align*}</a:t>
            </a:r>
          </a:p>
          <a:p>
            <a:r>
              <a:rPr lang="en-US" dirty="0"/>
              <a:t>    \</a:t>
            </a:r>
            <a:r>
              <a:rPr lang="en-US" dirty="0" err="1"/>
              <a:t>textcolor</a:t>
            </a:r>
            <a:r>
              <a:rPr lang="en-US" dirty="0"/>
              <a:t>{red}{</a:t>
            </a:r>
          </a:p>
          <a:p>
            <a:r>
              <a:rPr lang="en-US" dirty="0"/>
              <a:t>H(G)} = </a:t>
            </a:r>
            <a:r>
              <a:rPr lang="en-US" dirty="0" err="1"/>
              <a:t>mn</a:t>
            </a:r>
            <a:r>
              <a:rPr lang="en-US" dirty="0"/>
              <a:t> \log n + m (\log 2m -1 -log m!-A)</a:t>
            </a:r>
            <a:r>
              <a:rPr lang="en-US" dirty="0" err="1"/>
              <a:t>n+o</a:t>
            </a:r>
            <a:r>
              <a:rPr lang="en-US" dirty="0"/>
              <a:t>(n),</a:t>
            </a:r>
          </a:p>
          <a:p>
            <a:r>
              <a:rPr lang="en-US" dirty="0"/>
              <a:t>\end{align*}   </a:t>
            </a:r>
          </a:p>
          <a:p>
            <a:r>
              <a:rPr lang="en-US" dirty="0"/>
              <a:t>where $A= A(m) = \sum_{d = m}^{\</a:t>
            </a:r>
            <a:r>
              <a:rPr lang="en-US" dirty="0" err="1"/>
              <a:t>infty</a:t>
            </a:r>
            <a:r>
              <a:rPr lang="en-US" dirty="0"/>
              <a:t>} \</a:t>
            </a:r>
            <a:r>
              <a:rPr lang="en-US" dirty="0" err="1"/>
              <a:t>frac</a:t>
            </a:r>
            <a:r>
              <a:rPr lang="en-US" dirty="0"/>
              <a:t>{\log d}{(d+1)(d+2</a:t>
            </a:r>
            <a:r>
              <a:rPr lang="en-US" dirty="0" smtClean="0"/>
              <a:t>)}$.</a:t>
            </a:r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noindent</a:t>
            </a:r>
            <a:r>
              <a:rPr lang="en-US" baseline="0" dirty="0" smtClean="0"/>
              <a:t> Let $m \</a:t>
            </a:r>
            <a:r>
              <a:rPr lang="en-US" baseline="0" dirty="0" err="1" smtClean="0"/>
              <a:t>geq</a:t>
            </a:r>
            <a:r>
              <a:rPr lang="en-US" baseline="0" dirty="0" smtClean="0"/>
              <a:t> 3$ be fixed. Consider $G \sim \PA(</a:t>
            </a:r>
            <a:r>
              <a:rPr lang="en-US" baseline="0" dirty="0" err="1" smtClean="0"/>
              <a:t>n,m</a:t>
            </a:r>
            <a:r>
              <a:rPr lang="en-US" baseline="0" dirty="0" smtClean="0"/>
              <a:t>)$. We have</a:t>
            </a:r>
          </a:p>
          <a:p>
            <a:r>
              <a:rPr lang="en-US" baseline="0" dirty="0" smtClean="0"/>
              <a:t>\[ \</a:t>
            </a:r>
            <a:r>
              <a:rPr lang="en-US" baseline="0" dirty="0" err="1" smtClean="0"/>
              <a:t>textcolor</a:t>
            </a:r>
            <a:r>
              <a:rPr lang="en-US" baseline="0" dirty="0" smtClean="0"/>
              <a:t>{red}{H(S(G))} = (m-1) n \log n + R(n),\]</a:t>
            </a:r>
          </a:p>
          <a:p>
            <a:r>
              <a:rPr lang="en-US" baseline="0" dirty="0" smtClean="0"/>
              <a:t>Where $R(n)$ satisfies $Cn \</a:t>
            </a:r>
            <a:r>
              <a:rPr lang="en-US" baseline="0" dirty="0" err="1" smtClean="0"/>
              <a:t>leq</a:t>
            </a:r>
            <a:r>
              <a:rPr lang="en-US" baseline="0" dirty="0" smtClean="0"/>
              <a:t> |R(n)| \</a:t>
            </a:r>
            <a:r>
              <a:rPr lang="en-US" baseline="0" dirty="0" err="1" smtClean="0"/>
              <a:t>leq</a:t>
            </a:r>
            <a:r>
              <a:rPr lang="en-US" baseline="0" dirty="0" smtClean="0"/>
              <a:t> O(n \log \log n)$ for some nonzero constant $C = C(m)$.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5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\[ x_{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}: \bone\{u &lt;_{\phi} v\} \text{ for }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\in [n] 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4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/>
          <p:nvPr userDrawn="1"/>
        </p:nvSpPr>
        <p:spPr>
          <a:xfrm>
            <a:off x="7086600" y="0"/>
            <a:ext cx="2057400" cy="6324600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59000">
                <a:schemeClr val="tx1">
                  <a:alpha val="41000"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6" descr="information_full pa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/>
          <p:nvPr userDrawn="1"/>
        </p:nvSpPr>
        <p:spPr bwMode="invGray">
          <a:xfrm>
            <a:off x="7400925" y="0"/>
            <a:ext cx="1743075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9"/>
          <p:cNvSpPr/>
          <p:nvPr userDrawn="1"/>
        </p:nvSpPr>
        <p:spPr bwMode="invGray">
          <a:xfrm>
            <a:off x="554038" y="2427288"/>
            <a:ext cx="5943600" cy="16002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8"/>
          <p:cNvSpPr txBox="1"/>
          <p:nvPr userDrawn="1"/>
        </p:nvSpPr>
        <p:spPr>
          <a:xfrm>
            <a:off x="0" y="6400800"/>
            <a:ext cx="3200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C9FFCE"/>
                </a:solidFill>
                <a:latin typeface="+mn-lt"/>
              </a:rPr>
              <a:t>National Science Foundation</a:t>
            </a:r>
            <a:r>
              <a:rPr lang="en-US" sz="1000">
                <a:solidFill>
                  <a:srgbClr val="0DFF7A"/>
                </a:solidFill>
                <a:latin typeface="+mn-lt"/>
              </a:rPr>
              <a:t/>
            </a:r>
            <a:br>
              <a:rPr lang="en-US" sz="1000">
                <a:solidFill>
                  <a:srgbClr val="0DFF7A"/>
                </a:solidFill>
                <a:latin typeface="+mn-lt"/>
              </a:rPr>
            </a:br>
            <a:r>
              <a:rPr lang="en-US" sz="1000">
                <a:solidFill>
                  <a:srgbClr val="E1F2FF"/>
                </a:solidFill>
                <a:latin typeface="+mn-lt"/>
              </a:rPr>
              <a:t>Science  &amp; Technology Centers Program</a:t>
            </a:r>
            <a:endParaRPr lang="en-US" sz="1050">
              <a:solidFill>
                <a:srgbClr val="E1F2FF"/>
              </a:solidFill>
              <a:latin typeface="+mn-lt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7086600" y="1639888"/>
            <a:ext cx="1905000" cy="452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Bryn Mawr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Howard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MIT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Princeton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Purdue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Stanford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Berkeley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San Diego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UIUC</a:t>
            </a:r>
            <a:endParaRPr lang="en-US">
              <a:latin typeface="+mn-lt"/>
            </a:endParaRPr>
          </a:p>
        </p:txBody>
      </p:sp>
      <p:pic>
        <p:nvPicPr>
          <p:cNvPr id="10" name="Picture 28" descr="Sci-Info-Mar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93688"/>
            <a:ext cx="120808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2745960" y="3951248"/>
            <a:ext cx="1639285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extrusionH="114300" contourW="38100">
            <a:bevelT w="165100" prst="coolSlant"/>
            <a:bevelB/>
            <a:extrusionClr>
              <a:schemeClr val="tx2">
                <a:lumMod val="75000"/>
              </a:schemeClr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0" y="925551"/>
            <a:ext cx="6991815" cy="1524000"/>
          </a:xfr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</p:spPr>
        <p:txBody>
          <a:bodyPr/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invGray">
          <a:xfrm>
            <a:off x="38100" y="2438400"/>
            <a:ext cx="697601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A3D8FF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038600" y="6400800"/>
            <a:ext cx="7620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E2EB109D-6E25-45E7-B91E-5C2355AD9E49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" y="6400800"/>
            <a:ext cx="3886200" cy="365125"/>
          </a:xfrm>
        </p:spPr>
        <p:txBody>
          <a:bodyPr/>
          <a:lstStyle>
            <a:lvl1pPr>
              <a:defRPr>
                <a:solidFill>
                  <a:srgbClr val="F7FFF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0" y="6400800"/>
            <a:ext cx="6096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24A8CAD7-6CDF-4384-96C6-02421D700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0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D47E-B22A-45FC-B5AE-071BB91A3C0A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7567C-0CA0-47CE-88E0-A378D583B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nformation_verticalstrip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1"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3CE04-C110-40C9-84D0-255A846FC26E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96DBD-046A-4EB8-B7C3-92AF08765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full pa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invGray">
          <a:xfrm>
            <a:off x="-1" y="-1"/>
            <a:ext cx="9144001" cy="47846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7666075" y="0"/>
            <a:ext cx="1477925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rgbClr val="A7E3C6">
                  <a:alpha val="79000"/>
                </a:srgbClr>
              </a:gs>
              <a:gs pos="75000">
                <a:srgbClr val="A7E3C6">
                  <a:alpha val="79000"/>
                </a:srgb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16834" y="2225740"/>
            <a:ext cx="763860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F7FFF8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(s) or Section Title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644809" y="2402980"/>
            <a:ext cx="1378690" cy="3960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Bryn </a:t>
            </a:r>
            <a:r>
              <a:rPr lang="en-US" sz="1400" b="1" dirty="0" err="1">
                <a:solidFill>
                  <a:prstClr val="black"/>
                </a:solidFill>
                <a:latin typeface="Arial"/>
              </a:rPr>
              <a:t>Mawr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Howard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MIT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Princeton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Purdue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Stanford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Texas A&amp;M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Berkeley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San Diego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UIUC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University of Hawaii</a:t>
            </a:r>
            <a:endParaRPr 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>
          <a:xfrm>
            <a:off x="8422761" y="6407811"/>
            <a:ext cx="609600" cy="365125"/>
          </a:xfrm>
        </p:spPr>
        <p:txBody>
          <a:bodyPr/>
          <a:lstStyle>
            <a:lvl1pPr>
              <a:defRPr>
                <a:solidFill>
                  <a:srgbClr val="B9E9D2"/>
                </a:solidFill>
              </a:defRPr>
            </a:lvl1pPr>
          </a:lstStyle>
          <a:p>
            <a:fld id="{1D3FCF37-E2E3-430E-B302-F9D7392DF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Centers Program/</a:t>
            </a:r>
            <a:r>
              <a:rPr lang="en-US" dirty="0" smtClean="0">
                <a:solidFill>
                  <a:srgbClr val="B9E9D2"/>
                </a:solidFill>
              </a:rPr>
              <a:t>December 2011</a:t>
            </a:r>
            <a:endParaRPr lang="en-US" sz="1000" dirty="0" smtClean="0">
              <a:solidFill>
                <a:srgbClr val="B9E9D2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invGray">
          <a:xfrm>
            <a:off x="0" y="478398"/>
            <a:ext cx="9144000" cy="156298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78965"/>
            <a:ext cx="9144000" cy="1524000"/>
          </a:xfrm>
          <a:noFill/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29" name="Picture 28" descr="Sci-Info-Mar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6631" y="634596"/>
            <a:ext cx="1373512" cy="1204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7849589" y="542841"/>
            <a:ext cx="1092392" cy="1371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859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F316-1E13-46C3-9EB4-6931A8E029C4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7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3F2D-2DEA-44AB-9ACB-A987A30BC346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339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D50-B9D1-43DF-BE04-3244DA1E0E64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1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317-00C5-4C95-9FF3-A89768539299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8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B1A5-93BF-4AD7-B312-EA39A32691A2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7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BACF-0EC7-479C-8FE7-300AECC97CBA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81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B0006-F14E-4EF7-9634-8A5A7BA50C77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EDF67-98F3-49C6-BBE3-C6055A3FCA6E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0417F-D8B2-4CCF-B626-8C25AD65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61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3654-8212-401D-B8F6-836B9DB15213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35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8EE4-7720-4A86-953A-9EA53FA703D9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79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A24B-FD62-42E7-99B7-B98E96DE832F}" type="datetime1">
              <a:rPr lang="en-US" smtClean="0">
                <a:solidFill>
                  <a:prstClr val="black"/>
                </a:solidFill>
              </a:rPr>
              <a:pPr/>
              <a:t>10/12/17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Picture 12" descr="information_verticalstripe2.jpg"/>
          <p:cNvPicPr>
            <a:picLocks noChangeAspect="1"/>
          </p:cNvPicPr>
          <p:nvPr userDrawn="1"/>
        </p:nvPicPr>
        <p:blipFill>
          <a:blip r:embed="rId2" cstate="print"/>
          <a:srcRect r="26471"/>
          <a:stretch>
            <a:fillRect/>
          </a:stretch>
        </p:blipFill>
        <p:spPr>
          <a:xfrm rot="5400000">
            <a:off x="4191000" y="-4191000"/>
            <a:ext cx="76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3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EB26F-9710-4392-B454-D28A89907D32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06104-828C-4A13-93F6-C1F75B26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B6975-F512-40E4-91E0-D476B0184D0B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F1C00-E59F-42B1-A9A4-FFA71345E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B432-2C3B-4D8D-99E3-ABF1F62D8EA9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F95D6-8A20-493B-941B-8C1923052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39D31-BE56-4459-927C-AA74CC3F22F6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DF7C-889B-4DFA-A9E5-E3BCAEA7C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271FB-4C0C-41B0-835E-274C287A3DF5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5A37-7CC2-4DF3-98C4-D1D4F37B8E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1A46B-993F-41A8-BFBF-E64B7CAA34BE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7CC8-C2C3-4C28-9878-BE8B2065E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43FC0-53C2-4625-9603-CC468E2BBE02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CFA6-11CB-4523-9F9D-C43F2244C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nformation_horizontalheader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 bwMode="invGray">
          <a:xfrm>
            <a:off x="134938" y="0"/>
            <a:ext cx="90090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C28305-FE29-41B3-BF83-A0CD8261B2DF}" type="datetime1">
              <a:rPr lang="en-US"/>
              <a:pPr>
                <a:defRPr/>
              </a:pPr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3275" y="651351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E494FD-ACD8-4DD8-9EC7-A5E7EA6BEE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61163" y="6589713"/>
            <a:ext cx="205422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</a:rPr>
              <a:t>Science &amp; Technology Centers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4724400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rgbClr val="00B050">
                  <a:alpha val="0"/>
                </a:srgbClr>
              </a:gs>
            </a:gsLst>
            <a:lin ang="0" scaled="1"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A7FFCF">
                      <a:alpha val="49804"/>
                    </a:srgbClr>
                  </a:innerShdw>
                </a:effectLst>
                <a:latin typeface="Continuum Medium" pitchFamily="2" charset="0"/>
              </a:rPr>
              <a:t>Center for Science of Informatio</a:t>
            </a: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00B050">
                      <a:alpha val="50000"/>
                    </a:srgbClr>
                  </a:innerShdw>
                </a:effectLst>
                <a:latin typeface="Continuum Medium" pitchFamily="2" charset="0"/>
              </a:rPr>
              <a:t>n</a:t>
            </a:r>
          </a:p>
        </p:txBody>
      </p:sp>
      <p:pic>
        <p:nvPicPr>
          <p:cNvPr id="1034" name="Picture 20" descr="VerticalSkinnyStripShort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1" t="2740"/>
          <a:stretch>
            <a:fillRect/>
          </a:stretch>
        </p:blipFill>
        <p:spPr bwMode="auto">
          <a:xfrm>
            <a:off x="-4764" y="0"/>
            <a:ext cx="15716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-4764" y="5029200"/>
            <a:ext cx="15716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invGray">
          <a:xfrm>
            <a:off x="7426325" y="0"/>
            <a:ext cx="1717675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7793038" y="0"/>
            <a:ext cx="1350962" cy="8397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8" name="Picture 22" descr="Sci-Info-Mark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58738"/>
            <a:ext cx="835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Continuum Medium" pitchFamily="2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B050"/>
        </a:buClr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7E39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horizontalheader2.jpg"/>
          <p:cNvPicPr>
            <a:picLocks noChangeAspect="1"/>
          </p:cNvPicPr>
          <p:nvPr/>
        </p:nvPicPr>
        <p:blipFill>
          <a:blip r:embed="rId13" cstate="print"/>
          <a:srcRect t="13333" b="13333"/>
          <a:stretch>
            <a:fillRect/>
          </a:stretch>
        </p:blipFill>
        <p:spPr bwMode="invGray">
          <a:xfrm>
            <a:off x="135129" y="0"/>
            <a:ext cx="9008871" cy="838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761" y="651414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FCF37-E2E3-430E-B302-F9D7392DFB2D}" type="slidenum">
              <a:rPr lang="en-US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1040" y="6589391"/>
            <a:ext cx="2053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smtClean="0">
                <a:solidFill>
                  <a:prstClr val="black"/>
                </a:solidFill>
                <a:latin typeface="Arial"/>
              </a:rPr>
              <a:t>Science &amp; Technology Centers Program</a:t>
            </a:r>
            <a:endParaRPr lang="en-US" sz="8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0" y="0"/>
            <a:ext cx="1244009" cy="838200"/>
          </a:xfrm>
          <a:prstGeom prst="rect">
            <a:avLst/>
          </a:prstGeom>
          <a:gradFill flip="none" rotWithShape="1">
            <a:gsLst>
              <a:gs pos="1000">
                <a:schemeClr val="tx1"/>
              </a:gs>
              <a:gs pos="20000">
                <a:srgbClr val="00CC5C"/>
              </a:gs>
              <a:gs pos="78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19" y="152400"/>
            <a:ext cx="4568435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chemeClr val="tx1">
                  <a:alpha val="81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tinuum Medium" pitchFamily="2" charset="0"/>
              </a:rPr>
              <a:t>Center for Science of Information</a:t>
            </a:r>
            <a:endParaRPr lang="en-US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tinuum Medium" pitchFamily="2" charset="0"/>
            </a:endParaRPr>
          </a:p>
        </p:txBody>
      </p:sp>
      <p:pic>
        <p:nvPicPr>
          <p:cNvPr id="23" name="Picture 22" descr="Sci-Info-Mar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229" y="31899"/>
            <a:ext cx="835213" cy="7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B050"/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E39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Relationship Id="rId4" Type="http://schemas.openxmlformats.org/officeDocument/2006/relationships/image" Target="../media/image33.png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4.png"/><Relationship Id="rId8" Type="http://schemas.openxmlformats.org/officeDocument/2006/relationships/image" Target="../media/image32.emf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122.png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40.png"/><Relationship Id="rId5" Type="http://schemas.openxmlformats.org/officeDocument/2006/relationships/image" Target="../media/image38.tiff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emf"/><Relationship Id="rId10" Type="http://schemas.openxmlformats.org/officeDocument/2006/relationships/image" Target="../media/image54.png"/><Relationship Id="rId11" Type="http://schemas.openxmlformats.org/officeDocument/2006/relationships/image" Target="../media/image56.png"/><Relationship Id="rId9" Type="http://schemas.openxmlformats.org/officeDocument/2006/relationships/image" Target="../media/image59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tiff"/><Relationship Id="rId3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8.png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image" Target="../media/image69.emf"/><Relationship Id="rId13" Type="http://schemas.openxmlformats.org/officeDocument/2006/relationships/image" Target="../media/image70.emf"/><Relationship Id="rId14" Type="http://schemas.openxmlformats.org/officeDocument/2006/relationships/image" Target="../media/image71.emf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9.png"/><Relationship Id="rId4" Type="http://schemas.openxmlformats.org/officeDocument/2006/relationships/image" Target="../media/image66.emf"/><Relationship Id="rId8" Type="http://schemas.openxmlformats.org/officeDocument/2006/relationships/image" Target="../media/image680.png"/><Relationship Id="rId9" Type="http://schemas.openxmlformats.org/officeDocument/2006/relationships/image" Target="../media/image71.png"/><Relationship Id="rId10" Type="http://schemas.openxmlformats.org/officeDocument/2006/relationships/image" Target="../media/image67.emf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90.png"/><Relationship Id="rId5" Type="http://schemas.openxmlformats.org/officeDocument/2006/relationships/image" Target="../media/image61.emf"/><Relationship Id="rId6" Type="http://schemas.openxmlformats.org/officeDocument/2006/relationships/image" Target="../media/image510.png"/><Relationship Id="rId7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9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50.png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emf"/><Relationship Id="rId6" Type="http://schemas.openxmlformats.org/officeDocument/2006/relationships/image" Target="../media/image97.png"/><Relationship Id="rId7" Type="http://schemas.openxmlformats.org/officeDocument/2006/relationships/image" Target="../media/image98.emf"/><Relationship Id="rId8" Type="http://schemas.openxmlformats.org/officeDocument/2006/relationships/image" Target="../media/image99.emf"/><Relationship Id="rId9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9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jpeg"/><Relationship Id="rId8" Type="http://schemas.microsoft.com/office/2007/relationships/hdphoto" Target="../media/hdphoto1.wdp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7067"/>
            <a:ext cx="9144000" cy="1524000"/>
          </a:xfrm>
        </p:spPr>
        <p:txBody>
          <a:bodyPr/>
          <a:lstStyle/>
          <a:p>
            <a:r>
              <a:rPr lang="en-US" dirty="0" smtClean="0"/>
              <a:t>Center for</a:t>
            </a:r>
            <a:br>
              <a:rPr lang="en-US" dirty="0" smtClean="0"/>
            </a:br>
            <a:r>
              <a:rPr lang="en-US" dirty="0" smtClean="0"/>
              <a:t>Science of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177" y="2667376"/>
            <a:ext cx="7082288" cy="2905288"/>
          </a:xfrm>
          <a:gradFill flip="none" rotWithShape="1">
            <a:gsLst>
              <a:gs pos="85000">
                <a:schemeClr val="tx1">
                  <a:alpha val="0"/>
                </a:schemeClr>
              </a:gs>
              <a:gs pos="46000">
                <a:schemeClr val="tx1">
                  <a:alpha val="82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Structural Information: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Progress Report</a:t>
            </a:r>
          </a:p>
          <a:p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Wojciech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Szpankowski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070C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Purdue University</a:t>
            </a:r>
          </a:p>
          <a:p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(jointly with A.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Grama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, A.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Magner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, and J. </a:t>
            </a:r>
            <a:r>
              <a:rPr lang="en-US" sz="1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Sreedharan</a:t>
            </a:r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)</a:t>
            </a:r>
          </a:p>
          <a:p>
            <a:endParaRPr lang="en-US" sz="16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3FCF37-E2E3-430E-B302-F9D7392DFB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</a:t>
            </a:r>
            <a:r>
              <a:rPr lang="en-US" smtClean="0">
                <a:solidFill>
                  <a:srgbClr val="E1F2FF"/>
                </a:solidFill>
              </a:rPr>
              <a:t>Centers Program</a:t>
            </a:r>
            <a:endParaRPr lang="en-US" sz="1000" dirty="0" smtClean="0">
              <a:solidFill>
                <a:srgbClr val="C9FFC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2987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Structural Quantities of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8" y="5196664"/>
            <a:ext cx="3381170" cy="3422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8568" y="1424616"/>
            <a:ext cx="7153461" cy="808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ea typeface="Arial" charset="0"/>
                <a:cs typeface="Arial" charset="0"/>
              </a:rPr>
              <a:t>Sets of permutations associated with a random graph model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8" y="2377529"/>
            <a:ext cx="759707" cy="253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</a:t>
                </a:r>
                <a:r>
                  <a:rPr lang="en-US" sz="1600" dirty="0" err="1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Automorphism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group of the random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distributed according to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blipFill rotWithShape="0">
                <a:blip r:embed="rId4"/>
                <a:stretch>
                  <a:fillRect b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68" y="2526397"/>
            <a:ext cx="264530" cy="2327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28" y="3823167"/>
            <a:ext cx="1068890" cy="242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Set of permutations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σ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𝜎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has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</a:t>
                </a:r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positive probability under the distribution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643" y="4035469"/>
            <a:ext cx="230460" cy="2028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4305" y="3064936"/>
            <a:ext cx="3033265" cy="6454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feasible permutations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568" y="4439920"/>
            <a:ext cx="2883201" cy="7251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admissible graphs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92320" y="2759183"/>
            <a:ext cx="1890284" cy="2952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453140" y="1527795"/>
            <a:ext cx="2266783" cy="1797606"/>
            <a:chOff x="7927667" y="557945"/>
            <a:chExt cx="3700166" cy="2592097"/>
          </a:xfrm>
        </p:grpSpPr>
        <p:sp>
          <p:nvSpPr>
            <p:cNvPr id="61" name="Oval 60"/>
            <p:cNvSpPr/>
            <p:nvPr/>
          </p:nvSpPr>
          <p:spPr>
            <a:xfrm>
              <a:off x="9566031" y="1041009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633624" y="184440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0607301" y="1817520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633623" y="258389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0607301" y="2569483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2" idx="7"/>
              <a:endCxn id="71" idx="3"/>
            </p:cNvCxnSpPr>
            <p:nvPr/>
          </p:nvCxnSpPr>
          <p:spPr>
            <a:xfrm flipV="1">
              <a:off x="8837752" y="1224312"/>
              <a:ext cx="763302" cy="651545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66"/>
            <p:cNvCxnSpPr>
              <a:stCxn id="72" idx="6"/>
              <a:endCxn id="73" idx="2"/>
            </p:cNvCxnSpPr>
            <p:nvPr/>
          </p:nvCxnSpPr>
          <p:spPr>
            <a:xfrm flipV="1">
              <a:off x="8872775" y="1924897"/>
              <a:ext cx="1734526" cy="2688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67"/>
            <p:cNvCxnSpPr>
              <a:stCxn id="74" idx="0"/>
              <a:endCxn id="72" idx="4"/>
            </p:cNvCxnSpPr>
            <p:nvPr/>
          </p:nvCxnSpPr>
          <p:spPr>
            <a:xfrm flipV="1">
              <a:off x="8753199" y="2059160"/>
              <a:ext cx="1" cy="52473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68"/>
            <p:cNvCxnSpPr>
              <a:stCxn id="74" idx="6"/>
              <a:endCxn id="75" idx="2"/>
            </p:cNvCxnSpPr>
            <p:nvPr/>
          </p:nvCxnSpPr>
          <p:spPr>
            <a:xfrm flipV="1">
              <a:off x="8872774" y="2676860"/>
              <a:ext cx="1734527" cy="14414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/>
            <p:cNvCxnSpPr>
              <a:stCxn id="73" idx="4"/>
              <a:endCxn id="75" idx="0"/>
            </p:cNvCxnSpPr>
            <p:nvPr/>
          </p:nvCxnSpPr>
          <p:spPr>
            <a:xfrm>
              <a:off x="10726877" y="2032273"/>
              <a:ext cx="0" cy="537210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70"/>
            <p:cNvCxnSpPr>
              <a:stCxn id="71" idx="5"/>
              <a:endCxn id="73" idx="1"/>
            </p:cNvCxnSpPr>
            <p:nvPr/>
          </p:nvCxnSpPr>
          <p:spPr>
            <a:xfrm>
              <a:off x="9770159" y="1224312"/>
              <a:ext cx="872165" cy="624658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𝑒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44D2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44D26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rgbClr val="1919FF"/>
                    </a:solidFill>
                    <a:latin typeface="+mn-lt"/>
                    <a:ea typeface="Fira Sans Book" panose="00000400000000000000" pitchFamily="50" charset="0"/>
                  </a:rPr>
                  <a:t>Example of an infeasible permutation: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  <m:t>24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∉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Γ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𝐺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solidFill>
                    <a:srgbClr val="1919FF"/>
                  </a:solidFill>
                  <a:latin typeface="+mn-lt"/>
                  <a:ea typeface="Fira Sans Book" panose="00000400000000000000" pitchFamily="50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blipFill rotWithShape="0">
                <a:blip r:embed="rId16"/>
                <a:stretch>
                  <a:fillRect l="-852" t="-79167" r="-1705" b="-89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/>
          <p:nvPr/>
        </p:nvSpPr>
        <p:spPr>
          <a:xfrm>
            <a:off x="6167796" y="483913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2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344867" y="5504067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699010" y="615367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4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687326" y="5504067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40" name="Curved Connector 39"/>
          <p:cNvCxnSpPr>
            <a:stCxn id="41" idx="2"/>
            <a:endCxn id="41" idx="1"/>
          </p:cNvCxnSpPr>
          <p:nvPr/>
        </p:nvCxnSpPr>
        <p:spPr>
          <a:xfrm rot="10800000" flipH="1">
            <a:off x="5687325" y="5546407"/>
            <a:ext cx="51863" cy="102217"/>
          </a:xfrm>
          <a:prstGeom prst="curvedConnector4">
            <a:avLst>
              <a:gd name="adj1" fmla="val -440777"/>
              <a:gd name="adj2" fmla="val 3650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2" idx="3"/>
            <a:endCxn id="41" idx="0"/>
          </p:cNvCxnSpPr>
          <p:nvPr/>
        </p:nvCxnSpPr>
        <p:spPr>
          <a:xfrm flipH="1">
            <a:off x="5864398" y="5085912"/>
            <a:ext cx="355261" cy="41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3" idx="0"/>
            <a:endCxn id="42" idx="4"/>
          </p:cNvCxnSpPr>
          <p:nvPr/>
        </p:nvCxnSpPr>
        <p:spPr>
          <a:xfrm flipH="1" flipV="1">
            <a:off x="6344868" y="5128251"/>
            <a:ext cx="177071" cy="37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3" idx="2"/>
            <a:endCxn id="41" idx="6"/>
          </p:cNvCxnSpPr>
          <p:nvPr/>
        </p:nvCxnSpPr>
        <p:spPr>
          <a:xfrm flipH="1">
            <a:off x="6041469" y="5648623"/>
            <a:ext cx="3033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4" idx="0"/>
            <a:endCxn id="43" idx="5"/>
          </p:cNvCxnSpPr>
          <p:nvPr/>
        </p:nvCxnSpPr>
        <p:spPr>
          <a:xfrm flipH="1" flipV="1">
            <a:off x="6647147" y="5750840"/>
            <a:ext cx="228935" cy="4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44" idx="7"/>
            <a:endCxn id="42" idx="6"/>
          </p:cNvCxnSpPr>
          <p:nvPr/>
        </p:nvCxnSpPr>
        <p:spPr>
          <a:xfrm rot="16200000" flipV="1">
            <a:off x="6155454" y="5350181"/>
            <a:ext cx="1212323" cy="47935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44" idx="2"/>
            <a:endCxn id="41" idx="5"/>
          </p:cNvCxnSpPr>
          <p:nvPr/>
        </p:nvCxnSpPr>
        <p:spPr>
          <a:xfrm rot="10800000">
            <a:off x="5989606" y="5750841"/>
            <a:ext cx="709404" cy="54739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81969" y="51536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3</a:t>
            </a:r>
            <a:endParaRPr 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5815369" y="49885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3</a:t>
            </a:r>
            <a:endParaRPr 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6094769" y="53568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7060162" y="4744581"/>
            <a:ext cx="1771184" cy="1603652"/>
            <a:chOff x="4622800" y="3780444"/>
            <a:chExt cx="1771184" cy="1603652"/>
          </a:xfrm>
        </p:grpSpPr>
        <p:sp>
          <p:nvSpPr>
            <p:cNvPr id="51" name="Oval 50"/>
            <p:cNvSpPr/>
            <p:nvPr/>
          </p:nvSpPr>
          <p:spPr>
            <a:xfrm>
              <a:off x="5508627" y="3780444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4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685698" y="444537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39841" y="5094984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2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028157" y="444537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ea typeface="Times" charset="0"/>
                  <a:cs typeface="Times" charset="0"/>
                </a:rPr>
                <a:t>1</a:t>
              </a:r>
            </a:p>
          </p:txBody>
        </p:sp>
        <p:cxnSp>
          <p:nvCxnSpPr>
            <p:cNvPr id="55" name="Curved Connector 54"/>
            <p:cNvCxnSpPr/>
            <p:nvPr/>
          </p:nvCxnSpPr>
          <p:spPr>
            <a:xfrm rot="10800000" flipH="1">
              <a:off x="5028156" y="4487712"/>
              <a:ext cx="51863" cy="102217"/>
            </a:xfrm>
            <a:prstGeom prst="curvedConnector4">
              <a:avLst>
                <a:gd name="adj1" fmla="val -440777"/>
                <a:gd name="adj2" fmla="val 36506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205229" y="4027217"/>
              <a:ext cx="355261" cy="418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5685699" y="4069556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5382300" y="4589928"/>
              <a:ext cx="3033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5987978" y="4692145"/>
              <a:ext cx="228935" cy="4028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urved Connector 78"/>
            <p:cNvCxnSpPr/>
            <p:nvPr/>
          </p:nvCxnSpPr>
          <p:spPr>
            <a:xfrm rot="16200000" flipV="1">
              <a:off x="5496285" y="4291486"/>
              <a:ext cx="1212323" cy="479351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urved Connector 79"/>
            <p:cNvCxnSpPr/>
            <p:nvPr/>
          </p:nvCxnSpPr>
          <p:spPr>
            <a:xfrm rot="10800000">
              <a:off x="5330437" y="4692146"/>
              <a:ext cx="709404" cy="547395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4622800" y="40949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3</a:t>
              </a:r>
              <a:endParaRPr lang="en-US" sz="140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156200" y="39298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3</a:t>
              </a:r>
              <a:endParaRPr lang="en-US" sz="14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35600" y="42981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8" grpId="0"/>
      <p:bldP spid="30" grpId="0"/>
      <p:bldP spid="31" grpId="0"/>
      <p:bldP spid="32" grpId="0"/>
      <p:bldP spid="35" grpId="0"/>
      <p:bldP spid="36" grpId="0" animBg="1"/>
      <p:bldP spid="37" grpId="0" animBg="1"/>
      <p:bldP spid="38" grpId="0" animBg="1"/>
      <p:bldP spid="39" grpId="0" animBg="1"/>
      <p:bldP spid="47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Bounds on </a:t>
            </a:r>
            <a:r>
              <a:rPr lang="en-US" dirty="0" smtClean="0"/>
              <a:t>Minimax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014946"/>
            <a:ext cx="2639390" cy="28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2551157"/>
            <a:ext cx="4688109" cy="57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0378" y="2472620"/>
            <a:ext cx="333099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Approximate recovery</a:t>
            </a:r>
            <a:endParaRPr lang="en-US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(Kendall Tau distance)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1297" y="1798197"/>
            <a:ext cx="227283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Exact recovery</a:t>
            </a:r>
            <a:endParaRPr lang="en-US" dirty="0" smtClean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10378" y="3715102"/>
            <a:ext cx="8086381" cy="923330"/>
            <a:chOff x="1276350" y="1625627"/>
            <a:chExt cx="1043940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276350" y="1625627"/>
                  <a:ext cx="1043940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 random graph model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    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which any two positive-probability graphs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that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are isomorphic are </a:t>
                  </a:r>
                  <a:r>
                    <a:rPr lang="en-US" dirty="0" err="1" smtClean="0">
                      <a:latin typeface="+mn-lt"/>
                      <a:ea typeface="Fira Sans Book" charset="0"/>
                      <a:cs typeface="Fira Sans Book" charset="0"/>
                    </a:rPr>
                    <a:t>equiprobable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,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the minimax risk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distortion measures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 </m:t>
                      </m:r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is</a:t>
                  </a:r>
                  <a:endParaRPr lang="en-US" dirty="0">
                    <a:latin typeface="+mn-lt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350" y="1625627"/>
                  <a:ext cx="10439400" cy="12003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76" t="-4061" b="-49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8149" y="1695450"/>
              <a:ext cx="280367" cy="240057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10378" y="3098071"/>
            <a:ext cx="1142097" cy="60443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Theorem</a:t>
            </a:r>
            <a:endParaRPr lang="en-US" dirty="0" smtClean="0">
              <a:solidFill>
                <a:srgbClr val="FF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4291" y="4223588"/>
            <a:ext cx="2492468" cy="46926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admissible graphs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3568" y="6146218"/>
            <a:ext cx="2993211" cy="44064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feasible permutations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368" y="5134989"/>
            <a:ext cx="5092700" cy="1155700"/>
          </a:xfrm>
          <a:prstGeom prst="rect">
            <a:avLst/>
          </a:prstGeom>
        </p:spPr>
      </p:pic>
      <p:cxnSp>
        <p:nvCxnSpPr>
          <p:cNvPr id="22" name="Curved Connector 21"/>
          <p:cNvCxnSpPr/>
          <p:nvPr/>
        </p:nvCxnSpPr>
        <p:spPr>
          <a:xfrm rot="10800000" flipV="1">
            <a:off x="5740401" y="4609764"/>
            <a:ext cx="816747" cy="44385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0800000">
            <a:off x="3899358" y="5974352"/>
            <a:ext cx="854211" cy="39770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8783" y="835695"/>
            <a:ext cx="8905260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err="1"/>
              <a:t>Erdős</a:t>
            </a:r>
            <a:r>
              <a:rPr lang="en-US" dirty="0"/>
              <a:t>–</a:t>
            </a:r>
            <a:r>
              <a:rPr lang="en-US" dirty="0" err="1"/>
              <a:t>Rényi</a:t>
            </a:r>
            <a:r>
              <a:rPr lang="en-US" dirty="0"/>
              <a:t> &amp;</a:t>
            </a:r>
            <a:r>
              <a:rPr lang="en-US" dirty="0" smtClean="0"/>
              <a:t> </a:t>
            </a:r>
            <a:r>
              <a:rPr lang="en-US" dirty="0"/>
              <a:t>Preferential Attachment </a:t>
            </a:r>
            <a:r>
              <a:rPr lang="en-US" dirty="0" smtClean="0"/>
              <a:t>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Erdős–</a:t>
                </a:r>
                <a:r>
                  <a:rPr lang="en-US" dirty="0" err="1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Rényi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Each pair of nodes receives an edge independently,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blipFill rotWithShape="0">
                <a:blip r:embed="rId2"/>
                <a:stretch>
                  <a:fillRect l="-655" t="-4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378783" y="2708963"/>
            <a:ext cx="5289783" cy="676827"/>
            <a:chOff x="1133694" y="2468951"/>
            <a:chExt cx="7053044" cy="902436"/>
          </a:xfrm>
        </p:grpSpPr>
        <p:sp>
          <p:nvSpPr>
            <p:cNvPr id="6" name="TextBox 5"/>
            <p:cNvSpPr txBox="1"/>
            <p:nvPr/>
          </p:nvSpPr>
          <p:spPr>
            <a:xfrm>
              <a:off x="1133694" y="2468951"/>
              <a:ext cx="7053044" cy="902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Fira Sans Book" charset="0"/>
                  <a:cs typeface="Fira Sans Book" charset="0"/>
                </a:rPr>
                <a:t>Preferential Attachment model </a:t>
              </a:r>
            </a:p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endPara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998" y="2569438"/>
              <a:ext cx="1219200" cy="3175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with single vertex (called 1) is created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self loops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vertex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joins and makes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connections to existing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connection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choice is independent and satisfies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blipFill rotWithShape="0">
                <a:blip r:embed="rId4"/>
                <a:stretch>
                  <a:fillRect l="-495" t="-2804" r="-743" b="-35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68488" b="14400"/>
          <a:stretch/>
        </p:blipFill>
        <p:spPr>
          <a:xfrm>
            <a:off x="7424960" y="3946495"/>
            <a:ext cx="1461215" cy="13273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907" y="4698446"/>
            <a:ext cx="3714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9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600" dirty="0"/>
              <a:t>Bad News!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4444" y="1899768"/>
            <a:ext cx="8075214" cy="3245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Inapproximability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result for 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Erdős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–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Rényi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and preferential attachment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54541" y="2582435"/>
            <a:ext cx="7896225" cy="2189326"/>
            <a:chOff x="754541" y="2772935"/>
            <a:chExt cx="7896225" cy="2189326"/>
          </a:xfrm>
        </p:grpSpPr>
        <p:sp>
          <p:nvSpPr>
            <p:cNvPr id="6" name="Rounded Rectangle 5"/>
            <p:cNvSpPr/>
            <p:nvPr/>
          </p:nvSpPr>
          <p:spPr>
            <a:xfrm>
              <a:off x="3478726" y="3347502"/>
              <a:ext cx="2447856" cy="589788"/>
            </a:xfrm>
            <a:prstGeom prst="roundRect">
              <a:avLst/>
            </a:prstGeom>
            <a:solidFill>
              <a:srgbClr val="FFC000"/>
            </a:solidFill>
            <a:ln w="34925"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478726" y="4372473"/>
              <a:ext cx="2447856" cy="589788"/>
            </a:xfrm>
            <a:prstGeom prst="roundRect">
              <a:avLst/>
            </a:prstGeom>
            <a:solidFill>
              <a:srgbClr val="FFC000"/>
            </a:solidFill>
            <a:ln w="34925"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541" y="2772935"/>
              <a:ext cx="7896225" cy="2009775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2349500" y="5010556"/>
            <a:ext cx="6122934" cy="692494"/>
            <a:chOff x="2349500" y="5010556"/>
            <a:chExt cx="6122934" cy="692494"/>
          </a:xfrm>
        </p:grpSpPr>
        <p:sp>
          <p:nvSpPr>
            <p:cNvPr id="9" name="Rounded Rectangle 8"/>
            <p:cNvSpPr/>
            <p:nvPr/>
          </p:nvSpPr>
          <p:spPr>
            <a:xfrm>
              <a:off x="3974026" y="5206944"/>
              <a:ext cx="1205550" cy="4961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9525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Adversary</a:t>
              </a:r>
              <a:endParaRPr lang="en-US" sz="1400" dirty="0">
                <a:ln w="9525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13502" y="5206944"/>
              <a:ext cx="1357950" cy="4961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Estimator</a:t>
              </a:r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349500" y="5207750"/>
              <a:ext cx="990600" cy="495300"/>
              <a:chOff x="1854200" y="5384800"/>
              <a:chExt cx="990600" cy="4953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854200" y="5384800"/>
                <a:ext cx="990600" cy="4953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0750" y="5587194"/>
                <a:ext cx="241300" cy="203200"/>
              </a:xfrm>
              <a:prstGeom prst="rect">
                <a:avLst/>
              </a:prstGeom>
            </p:spPr>
          </p:pic>
        </p:grpSp>
        <p:cxnSp>
          <p:nvCxnSpPr>
            <p:cNvPr id="14" name="Straight Arrow Connector 13"/>
            <p:cNvCxnSpPr>
              <a:stCxn id="5" idx="3"/>
              <a:endCxn id="11" idx="1"/>
            </p:cNvCxnSpPr>
            <p:nvPr/>
          </p:nvCxnSpPr>
          <p:spPr>
            <a:xfrm flipV="1">
              <a:off x="3340100" y="5454997"/>
              <a:ext cx="633926" cy="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3"/>
              <a:endCxn id="13" idx="1"/>
            </p:cNvCxnSpPr>
            <p:nvPr/>
          </p:nvCxnSpPr>
          <p:spPr>
            <a:xfrm>
              <a:off x="5179576" y="5454997"/>
              <a:ext cx="633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569235" y="5085665"/>
                  <a:ext cx="4047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235" y="5085665"/>
                  <a:ext cx="40479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73822" y="5047509"/>
                  <a:ext cx="7383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822" y="5047509"/>
                  <a:ext cx="73834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7171452" y="5443275"/>
              <a:ext cx="867648" cy="11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257871" y="5010556"/>
                  <a:ext cx="12145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871" y="5010556"/>
                  <a:ext cx="121456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5082" b="-1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78726" y="5962934"/>
                <a:ext cx="2903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Prob. of error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 = 1 −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𝑜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(1)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26" y="5962934"/>
                <a:ext cx="290361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91"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Further Bad News!!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271" y="1765162"/>
            <a:ext cx="4545206" cy="6277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ML </a:t>
            </a:r>
            <a:r>
              <a:rPr lang="en-US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estimation is not a good approach</a:t>
            </a:r>
            <a:endParaRPr lang="en-US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47" y="2637996"/>
            <a:ext cx="5133975" cy="276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1831" y="3685011"/>
            <a:ext cx="6652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The maximum likelihood estimation solution set satisfies</a:t>
            </a: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        </a:t>
            </a:r>
          </a:p>
          <a:p>
            <a:endParaRPr lang="en-US" dirty="0">
              <a:latin typeface="+mn-lt"/>
              <a:ea typeface="Fira Sans Book" charset="0"/>
              <a:cs typeface="Fira Sans Book" charset="0"/>
            </a:endParaRP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with high probability.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195" y="4080693"/>
            <a:ext cx="2724150" cy="276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1178" y="3571943"/>
            <a:ext cx="6852911" cy="1426464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3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Compression </a:t>
            </a:r>
            <a:r>
              <a:rPr lang="en-US" dirty="0"/>
              <a:t>of </a:t>
            </a:r>
            <a:r>
              <a:rPr lang="en-US" dirty="0" smtClean="0"/>
              <a:t>Graphs &amp; </a:t>
            </a:r>
            <a:r>
              <a:rPr lang="en-US" dirty="0"/>
              <a:t>S</a:t>
            </a:r>
            <a:r>
              <a:rPr lang="en-US" dirty="0" smtClean="0"/>
              <a:t>tructures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0943" y="3650562"/>
            <a:ext cx="6800209" cy="51067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Theorem (Structural entropy for a broad class of graph models)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7298" y="4288432"/>
            <a:ext cx="6852911" cy="1426464"/>
            <a:chOff x="1250798" y="3461827"/>
            <a:chExt cx="6852911" cy="1426464"/>
          </a:xfrm>
        </p:grpSpPr>
        <p:sp>
          <p:nvSpPr>
            <p:cNvPr id="6" name="Rectangle 5"/>
            <p:cNvSpPr/>
            <p:nvPr/>
          </p:nvSpPr>
          <p:spPr>
            <a:xfrm>
              <a:off x="1351123" y="3553070"/>
              <a:ext cx="66522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  <a:ea typeface="Fira Sans Book" charset="0"/>
                  <a:cs typeface="Fira Sans Book" charset="0"/>
                </a:rPr>
                <a:t>For a broad class of random graph models,</a:t>
              </a:r>
            </a:p>
            <a:p>
              <a:r>
                <a:rPr lang="en-US" dirty="0">
                  <a:latin typeface="+mn-lt"/>
                  <a:ea typeface="Fira Sans Book" charset="0"/>
                  <a:cs typeface="Fira Sans Book" charset="0"/>
                </a:rPr>
                <a:t>        </a:t>
              </a:r>
            </a:p>
            <a:p>
              <a:endParaRPr lang="en-US" dirty="0"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50798" y="3461827"/>
              <a:ext cx="6852911" cy="1426464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47" y="4104111"/>
              <a:ext cx="4927600" cy="2413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03976" y="2205662"/>
                <a:ext cx="3592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Labeled graph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Unlabeled graph (structure)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6" y="2205662"/>
                <a:ext cx="3592074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r="-101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35" y="1863687"/>
            <a:ext cx="1193308" cy="12563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47" y="1859549"/>
            <a:ext cx="1194772" cy="12474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813" y="5861828"/>
            <a:ext cx="247650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521" y="5839056"/>
            <a:ext cx="2159000" cy="546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7328" y="589889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17960" y="58988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5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3275" y="6508373"/>
            <a:ext cx="609600" cy="365125"/>
          </a:xfrm>
        </p:spPr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98475" y="977096"/>
            <a:ext cx="8229600" cy="762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08A3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Asymmetry of </a:t>
            </a:r>
            <a:r>
              <a:rPr lang="en-US" dirty="0"/>
              <a:t>P</a:t>
            </a:r>
            <a:r>
              <a:rPr lang="en-US" dirty="0" smtClean="0"/>
              <a:t>referential attachment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74" y="4258002"/>
            <a:ext cx="5911838" cy="694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(Asymmetry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≥3</m:t>
                    </m:r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blipFill rotWithShape="0">
                <a:blip r:embed="rId3"/>
                <a:stretch>
                  <a:fillRect l="-8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 fontAlgn="auto"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(Estimate </a:t>
                </a:r>
                <a:r>
                  <a:rPr lang="en-US" sz="1600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  </m:t>
                    </m:r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endParaRPr lang="en-US" sz="1600" b="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blipFill rotWithShape="0">
                <a:blip r:embed="rId4"/>
                <a:stretch>
                  <a:fillRect l="-987" t="-24510" b="-40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4" y="5488381"/>
            <a:ext cx="5434356" cy="727928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473827" y="4694720"/>
            <a:ext cx="1011684" cy="940185"/>
            <a:chOff x="6473827" y="4694720"/>
            <a:chExt cx="1011684" cy="940185"/>
          </a:xfrm>
        </p:grpSpPr>
        <p:sp>
          <p:nvSpPr>
            <p:cNvPr id="14" name="Oval 13"/>
            <p:cNvSpPr/>
            <p:nvPr/>
          </p:nvSpPr>
          <p:spPr>
            <a:xfrm>
              <a:off x="6857312" y="4694720"/>
              <a:ext cx="354143" cy="289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31368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73827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19" name="Straight Connector 18"/>
            <p:cNvCxnSpPr>
              <a:stCxn id="14" idx="3"/>
            </p:cNvCxnSpPr>
            <p:nvPr/>
          </p:nvCxnSpPr>
          <p:spPr>
            <a:xfrm flipH="1">
              <a:off x="6650900" y="4941493"/>
              <a:ext cx="258275" cy="40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7131369" y="4969977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645704" y="4694720"/>
            <a:ext cx="1019164" cy="940185"/>
            <a:chOff x="7645704" y="4694720"/>
            <a:chExt cx="1019164" cy="940185"/>
          </a:xfrm>
        </p:grpSpPr>
        <p:sp>
          <p:nvSpPr>
            <p:cNvPr id="44" name="Oval 43"/>
            <p:cNvSpPr/>
            <p:nvPr/>
          </p:nvSpPr>
          <p:spPr>
            <a:xfrm>
              <a:off x="7645704" y="469472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307686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650145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47" name="Straight Connector 46"/>
            <p:cNvCxnSpPr>
              <a:stCxn id="44" idx="4"/>
            </p:cNvCxnSpPr>
            <p:nvPr/>
          </p:nvCxnSpPr>
          <p:spPr>
            <a:xfrm>
              <a:off x="7822776" y="4969977"/>
              <a:ext cx="4443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49" idx="4"/>
            </p:cNvCxnSpPr>
            <p:nvPr/>
          </p:nvCxnSpPr>
          <p:spPr>
            <a:xfrm flipV="1">
              <a:off x="8484759" y="4983827"/>
              <a:ext cx="3038" cy="361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8310725" y="470857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52" name="Straight Connector 51"/>
            <p:cNvCxnSpPr>
              <a:stCxn id="45" idx="1"/>
              <a:endCxn id="44" idx="5"/>
            </p:cNvCxnSpPr>
            <p:nvPr/>
          </p:nvCxnSpPr>
          <p:spPr>
            <a:xfrm flipH="1" flipV="1">
              <a:off x="7947984" y="4929667"/>
              <a:ext cx="411565" cy="458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6" idx="7"/>
              <a:endCxn id="49" idx="3"/>
            </p:cNvCxnSpPr>
            <p:nvPr/>
          </p:nvCxnSpPr>
          <p:spPr>
            <a:xfrm flipV="1">
              <a:off x="7952425" y="4943517"/>
              <a:ext cx="410163" cy="444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 smtClean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=1, </m:t>
                    </m:r>
                  </m:oMath>
                </a14:m>
                <a:r>
                  <a:rPr lang="en-US" sz="1400" dirty="0" smtClean="0"/>
                  <a:t>preferential attachment graph is a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tree and is symmetric </a:t>
                </a:r>
                <a:r>
                  <a:rPr lang="en-US" sz="1400" dirty="0" smtClean="0"/>
                  <a:t>w.h.p.</a:t>
                </a:r>
              </a:p>
              <a:p>
                <a:r>
                  <a:rPr lang="en-US" sz="1400" b="0" dirty="0"/>
                  <a:t>F</a:t>
                </a:r>
                <a:r>
                  <a:rPr lang="en-US" sz="1400" b="0" dirty="0" smtClean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=2, </m:t>
                    </m:r>
                  </m:oMath>
                </a14:m>
                <a:r>
                  <a:rPr lang="en-US" sz="1400" dirty="0"/>
                  <a:t>p</a:t>
                </a:r>
                <a:r>
                  <a:rPr lang="en-US" sz="1400" dirty="0" smtClean="0"/>
                  <a:t>referential attachment graph is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symmetric</a:t>
                </a:r>
                <a:r>
                  <a:rPr lang="en-US" sz="1400" dirty="0" smtClean="0"/>
                  <a:t> with positive probability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225" t="-48837" b="-6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0" y="1288829"/>
            <a:ext cx="2566416" cy="3316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37" y="1255301"/>
            <a:ext cx="2609088" cy="3383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04" y="1292230"/>
            <a:ext cx="2749296" cy="35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83" y="1112108"/>
            <a:ext cx="9378230" cy="683740"/>
          </a:xfrm>
        </p:spPr>
        <p:txBody>
          <a:bodyPr>
            <a:noAutofit/>
          </a:bodyPr>
          <a:lstStyle/>
          <a:p>
            <a:r>
              <a:rPr lang="en-US" sz="3400" dirty="0" smtClean="0"/>
              <a:t>Structural </a:t>
            </a:r>
            <a:r>
              <a:rPr lang="en-US" sz="3400" dirty="0"/>
              <a:t>E</a:t>
            </a:r>
            <a:r>
              <a:rPr lang="en-US" sz="3400" dirty="0" smtClean="0"/>
              <a:t>ntropy for PAG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8880" y="4155083"/>
            <a:ext cx="7449489" cy="2238386"/>
            <a:chOff x="1148880" y="4155083"/>
            <a:chExt cx="7449489" cy="2238386"/>
          </a:xfrm>
        </p:grpSpPr>
        <p:sp>
          <p:nvSpPr>
            <p:cNvPr id="14" name="Rectangle 13"/>
            <p:cNvSpPr/>
            <p:nvPr/>
          </p:nvSpPr>
          <p:spPr>
            <a:xfrm>
              <a:off x="1377164" y="4304691"/>
              <a:ext cx="67125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Theorem: </a:t>
              </a: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Structural entropy of preferential attachment graphs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48880" y="4155083"/>
              <a:ext cx="7449489" cy="2238386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919FF"/>
                </a:solidFill>
                <a:ea typeface="Fira Sans Book" panose="00000400000000000000" pitchFamily="50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48880" y="2065293"/>
            <a:ext cx="7449489" cy="1885132"/>
            <a:chOff x="1148880" y="2065293"/>
            <a:chExt cx="7449489" cy="1885132"/>
          </a:xfrm>
        </p:grpSpPr>
        <p:grpSp>
          <p:nvGrpSpPr>
            <p:cNvPr id="8" name="Group 7"/>
            <p:cNvGrpSpPr/>
            <p:nvPr/>
          </p:nvGrpSpPr>
          <p:grpSpPr>
            <a:xfrm>
              <a:off x="1148880" y="2065293"/>
              <a:ext cx="7449489" cy="1885132"/>
              <a:chOff x="1148880" y="2065293"/>
              <a:chExt cx="7449489" cy="188513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148880" y="2065293"/>
                <a:ext cx="7449489" cy="188513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919FF"/>
                  </a:solidFill>
                  <a:ea typeface="Fira Sans Book" panose="00000400000000000000" pitchFamily="50" charset="0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475" y="2604225"/>
                <a:ext cx="6718300" cy="134620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393040" y="2065293"/>
              <a:ext cx="67125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Theorem: </a:t>
              </a: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Entropy of preferential attachment graphs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551" y="4778096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41501" y="2908300"/>
            <a:ext cx="67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 of node age recover problem so far are </a:t>
            </a:r>
            <a:r>
              <a:rPr lang="en-US" dirty="0" smtClean="0">
                <a:solidFill>
                  <a:srgbClr val="FF7F00"/>
                </a:solidFill>
              </a:rPr>
              <a:t>pessimistic</a:t>
            </a:r>
            <a:endParaRPr lang="en-US" dirty="0">
              <a:solidFill>
                <a:srgbClr val="FF7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4401" y="3530600"/>
            <a:ext cx="290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Can we do better 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9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900" dirty="0">
                <a:latin typeface="+mj-lt"/>
              </a:rPr>
              <a:t>Partial Orders and Binning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48" y="4584536"/>
            <a:ext cx="694521" cy="826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734" y="4584536"/>
            <a:ext cx="694521" cy="826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274" y="4584536"/>
            <a:ext cx="694521" cy="826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813" y="4584536"/>
            <a:ext cx="694521" cy="826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11" y="4575887"/>
            <a:ext cx="694521" cy="826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55" y="1841622"/>
            <a:ext cx="2327094" cy="2425928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267491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3789104" y="4898662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4919023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599106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7568" y="4928070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7919" y="4870944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939" y="4944335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55366" y="5042261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53825" y="499005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5163" y="5104303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51701" y="509277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78" y="4881349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8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5604912" y="4894715"/>
            <a:ext cx="223427" cy="18835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6328" y="4799245"/>
            <a:ext cx="569772" cy="3050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85271" y="4832443"/>
            <a:ext cx="468990" cy="20927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C00000"/>
                </a:solidFill>
                <a:latin typeface="+mn-lt"/>
              </a:rPr>
              <a:t>11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3532" y="5083067"/>
            <a:ext cx="491139" cy="21398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39951" y="1640357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Look for partial orders instead of total orders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43091" y="408856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110404" y="407635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50002" y="410658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241072" y="4102057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57270" y="412893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</a:p>
        </p:txBody>
      </p:sp>
    </p:spTree>
    <p:extLst>
      <p:ext uri="{BB962C8B-B14F-4D97-AF65-F5344CB8AC3E}">
        <p14:creationId xmlns:p14="http://schemas.microsoft.com/office/powerpoint/2010/main" val="169766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725295" y="4960287"/>
            <a:ext cx="567556" cy="348799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922758" y="2805395"/>
            <a:ext cx="3882839" cy="51435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>
                <a:latin typeface="+mj-lt"/>
              </a:rPr>
              <a:t>Precision and Recall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36" y="2611992"/>
            <a:ext cx="6210300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36" y="4555529"/>
            <a:ext cx="6400800" cy="828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579" y="1790651"/>
            <a:ext cx="1137716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Recall: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579" y="2318736"/>
            <a:ext cx="3789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much we are able to recover?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7579" y="3675025"/>
            <a:ext cx="1421495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Precision: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7578" y="4123797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good are the guessed pairs?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351" y="3331133"/>
            <a:ext cx="1619063" cy="3640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correct pairs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1243" y="5373723"/>
            <a:ext cx="2158253" cy="33930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pairs ordered by bins (excluding those inside bins)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876993" y="1857234"/>
                <a:ext cx="2678045" cy="46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  Interpret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as original label of node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of given graph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93" y="1857234"/>
                <a:ext cx="2678045" cy="465833"/>
              </a:xfrm>
              <a:prstGeom prst="rect">
                <a:avLst/>
              </a:prstGeom>
              <a:blipFill rotWithShape="0">
                <a:blip r:embed="rId4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587578" y="5898007"/>
            <a:ext cx="1421495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 smtClean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Density:</a:t>
            </a:r>
            <a:endParaRPr lang="en-US" sz="2100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320" y="5945484"/>
            <a:ext cx="1562100" cy="584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270" y="5446604"/>
            <a:ext cx="1197297" cy="33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039714" y="3854276"/>
            <a:ext cx="2142964" cy="42225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029739" y="2604094"/>
            <a:ext cx="2393536" cy="73248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39879" y="5292419"/>
            <a:ext cx="7950121" cy="65676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92099" y="7913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>
                <a:latin typeface="+mj-lt"/>
              </a:rPr>
              <a:t>Constrained O</a:t>
            </a:r>
            <a:r>
              <a:rPr lang="en-US" sz="3200" dirty="0" smtClean="0">
                <a:latin typeface="+mj-lt"/>
              </a:rPr>
              <a:t>ptimization </a:t>
            </a:r>
            <a:r>
              <a:rPr lang="en-US" sz="3200" dirty="0">
                <a:latin typeface="+mj-lt"/>
              </a:rPr>
              <a:t>P</a:t>
            </a:r>
            <a:r>
              <a:rPr lang="en-US" sz="3200" dirty="0" smtClean="0">
                <a:latin typeface="+mj-lt"/>
              </a:rPr>
              <a:t>roblem 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0168" y="1592303"/>
            <a:ext cx="4850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160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 Different approach: phrase as an integer program. </a:t>
            </a:r>
            <a:endParaRPr lang="en-US" sz="1600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89951" y="4730833"/>
                <a:ext cx="312842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Lemma (coefficients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51" y="4730833"/>
                <a:ext cx="3128421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1556" t="-7937" r="-778" b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5" y="5400812"/>
            <a:ext cx="7759700" cy="36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 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400" dirty="0" smtClean="0"/>
                  <a:t> is equivalent to counting </a:t>
                </a:r>
                <a:r>
                  <a:rPr lang="en-US" sz="1400" dirty="0"/>
                  <a:t>linear </a:t>
                </a:r>
                <a:r>
                  <a:rPr lang="en-US" sz="1400" dirty="0" smtClean="0"/>
                  <a:t>extensions </a:t>
                </a:r>
                <a:r>
                  <a:rPr lang="en-US" sz="1400" dirty="0"/>
                  <a:t>of a partial order  </a:t>
                </a:r>
                <a:r>
                  <a:rPr lang="en-US" sz="1400" dirty="0" smtClean="0"/>
                  <a:t>  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#</a:t>
                </a:r>
                <a:r>
                  <a:rPr lang="en-US" sz="1400" dirty="0"/>
                  <a:t>P-complete in general</a:t>
                </a:r>
                <a:r>
                  <a:rPr lang="en-US" sz="1400" dirty="0" smtClean="0"/>
                  <a:t>! [</a:t>
                </a:r>
                <a:r>
                  <a:rPr lang="en-US" sz="1400" dirty="0" err="1" smtClean="0"/>
                  <a:t>Karzanov</a:t>
                </a:r>
                <a:r>
                  <a:rPr lang="en-US" sz="1400" dirty="0" smtClean="0"/>
                  <a:t> &amp; </a:t>
                </a:r>
                <a:r>
                  <a:rPr lang="en-US" sz="1400" dirty="0" err="1"/>
                  <a:t>Khachiyan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Brightwell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&amp; Winkler]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 </a:t>
                </a:r>
                <a:r>
                  <a:rPr lang="en-US" sz="1400" dirty="0"/>
                  <a:t>Approximate counting in polynomial time (Markov chain algorithm).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  <a:blipFill rotWithShape="0">
                <a:blip r:embed="rId8"/>
                <a:stretch>
                  <a:fillRect t="-163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989951" y="2117927"/>
            <a:ext cx="3078349" cy="1192696"/>
            <a:chOff x="433477" y="2279374"/>
            <a:chExt cx="3078349" cy="1192696"/>
          </a:xfrm>
        </p:grpSpPr>
        <p:sp>
          <p:nvSpPr>
            <p:cNvPr id="4" name="Rounded Rectangle 3"/>
            <p:cNvSpPr/>
            <p:nvPr/>
          </p:nvSpPr>
          <p:spPr>
            <a:xfrm>
              <a:off x="433477" y="2279374"/>
              <a:ext cx="3078349" cy="119269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9382" y="2448201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 smtClean="0">
                  <a:latin typeface="+mn-lt"/>
                  <a:ea typeface="Fira Sans Book" charset="0"/>
                  <a:cs typeface="Fira Sans Book" charset="0"/>
                </a:rPr>
                <a:t>max</a:t>
              </a:r>
              <a:endParaRPr lang="en-US" sz="1600" dirty="0"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630" y="2426987"/>
              <a:ext cx="10262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rPr>
                <a:t>Precision</a:t>
              </a:r>
              <a:endParaRPr lang="en-US" sz="1600" dirty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73125" y="2965545"/>
              <a:ext cx="11208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600" dirty="0">
                  <a:latin typeface="+mn-lt"/>
                  <a:ea typeface="Fira Sans Book" charset="0"/>
                  <a:cs typeface="Fira Sans Book" charset="0"/>
                </a:rPr>
                <a:t>s</a:t>
              </a:r>
              <a:r>
                <a:rPr lang="en-US" sz="1600" dirty="0" smtClean="0">
                  <a:latin typeface="+mn-lt"/>
                  <a:ea typeface="Fira Sans Book" charset="0"/>
                  <a:cs typeface="Fira Sans Book" charset="0"/>
                </a:rPr>
                <a:t>ubject to </a:t>
              </a:r>
              <a:endParaRPr lang="en-US" sz="1600" dirty="0">
                <a:latin typeface="+mn-lt"/>
                <a:ea typeface="Fira Sans Book" charset="0"/>
                <a:cs typeface="Fira Sans 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886259" y="2965545"/>
                  <a:ext cx="123565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57175" indent="-257175">
                    <a:spcBef>
                      <a:spcPts val="450"/>
                    </a:spcBef>
                    <a:buClr>
                      <a:schemeClr val="accent1">
                        <a:lumMod val="75000"/>
                      </a:schemeClr>
                    </a:buClr>
                    <a:defRPr/>
                  </a:pPr>
                  <a:r>
                    <a:rPr lang="en-US" sz="1600" dirty="0" smtClean="0">
                      <a:solidFill>
                        <a:srgbClr val="0070C0"/>
                      </a:solidFill>
                      <a:latin typeface="+mn-lt"/>
                      <a:ea typeface="Fira Sans Book" charset="0"/>
                      <a:cs typeface="Fira Sans Book" charset="0"/>
                    </a:rPr>
                    <a:t>Density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≥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𝜀</m:t>
                      </m:r>
                    </m:oMath>
                  </a14:m>
                  <a:endParaRPr lang="en-US" sz="1600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259" y="2965545"/>
                  <a:ext cx="1235659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97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/>
            <p:cNvSpPr/>
            <p:nvPr/>
          </p:nvSpPr>
          <p:spPr>
            <a:xfrm>
              <a:off x="433477" y="2709180"/>
              <a:ext cx="168988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300" dirty="0" smtClean="0">
                  <a:latin typeface="+mn-lt"/>
                  <a:ea typeface="Fira Sans Book" charset="0"/>
                  <a:cs typeface="Fira Sans Book" charset="0"/>
                </a:rPr>
                <a:t>Set of partial orders</a:t>
              </a:r>
              <a:endParaRPr lang="en-US" sz="1300" dirty="0">
                <a:latin typeface="+mn-lt"/>
                <a:ea typeface="Fira Sans Book" charset="0"/>
                <a:cs typeface="Fira Sans Book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5775" y="2714275"/>
            <a:ext cx="2857500" cy="622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6192" y="1997277"/>
            <a:ext cx="2908300" cy="241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6192" y="2286754"/>
            <a:ext cx="289560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3625" y="3549612"/>
            <a:ext cx="3975061" cy="14498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5399" y="3977671"/>
            <a:ext cx="990600" cy="21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304474" y="2606731"/>
                <a:ext cx="17427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max Precision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⇔</m:t>
                    </m:r>
                  </m:oMath>
                </a14:m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74" y="2606731"/>
                <a:ext cx="1742785" cy="338554"/>
              </a:xfrm>
              <a:prstGeom prst="rect">
                <a:avLst/>
              </a:prstGeom>
              <a:blipFill rotWithShape="0">
                <a:blip r:embed="rId15"/>
                <a:stretch>
                  <a:fillRect l="-174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 rot="527715">
                <a:off x="3551191" y="3567312"/>
                <a:ext cx="15065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Density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𝜀</m:t>
                    </m:r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⇔</m:t>
                    </m:r>
                  </m:oMath>
                </a14:m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27715">
                <a:off x="3551191" y="3567312"/>
                <a:ext cx="1506566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756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76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13" grpId="0" animBg="1"/>
      <p:bldP spid="10" grpId="0"/>
      <p:bldP spid="14" grpId="0"/>
      <p:bldP spid="29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77EB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7061837" y="4991855"/>
            <a:ext cx="1152715" cy="12703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4DAF4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1144793" y="5043363"/>
            <a:ext cx="1152715" cy="12703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984EA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2587937" y="5043363"/>
            <a:ext cx="1152715" cy="12703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7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4095704" y="5066515"/>
            <a:ext cx="1152715" cy="12703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E41A1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5549282" y="5062285"/>
            <a:ext cx="1152715" cy="1270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762000"/>
          </a:xfrm>
        </p:spPr>
        <p:txBody>
          <a:bodyPr>
            <a:normAutofit/>
          </a:bodyPr>
          <a:lstStyle/>
          <a:p>
            <a:r>
              <a:rPr lang="en-US" sz="3400" smtClean="0"/>
              <a:t>Approximating via Peeling </a:t>
            </a:r>
            <a:r>
              <a:rPr lang="en-US" sz="3400" dirty="0" smtClean="0"/>
              <a:t>algorithm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1829" y="1282995"/>
            <a:ext cx="3002440" cy="2882305"/>
            <a:chOff x="2254122" y="315453"/>
            <a:chExt cx="3102792" cy="3386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7857" b="-6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22" y="315453"/>
              <a:ext cx="3102792" cy="3234571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419398" y="1355538"/>
            <a:ext cx="3206545" cy="2882774"/>
            <a:chOff x="5832951" y="914316"/>
            <a:chExt cx="3206545" cy="2882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000" dirty="0" smtClean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</a:rPr>
                    <a:t>DAG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926" t="-24000" b="-5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951" y="914316"/>
              <a:ext cx="3206545" cy="2727685"/>
            </a:xfrm>
            <a:prstGeom prst="rect">
              <a:avLst/>
            </a:prstGeom>
          </p:spPr>
        </p:pic>
      </p:grpSp>
      <p:sp>
        <p:nvSpPr>
          <p:cNvPr id="16" name="Chevron 15"/>
          <p:cNvSpPr/>
          <p:nvPr/>
        </p:nvSpPr>
        <p:spPr>
          <a:xfrm>
            <a:off x="225623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3741813" y="5506720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524837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6677764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3097" y="5545930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6899" y="5469762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2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50926" y="556761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3</a:t>
            </a:r>
            <a:endParaRPr lang="en-US" sz="2400" dirty="0" smtClean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96828" y="5698185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4</a:t>
            </a:r>
            <a:endParaRPr lang="en-US" sz="2400" dirty="0" smtClean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4774" y="562857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5</a:t>
            </a:r>
            <a:endParaRPr lang="en-US" sz="2400" dirty="0" smtClean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6558" y="578090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6</a:t>
            </a:r>
            <a:endParaRPr lang="en-US" sz="2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8608" y="576553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7</a:t>
            </a:r>
            <a:endParaRPr lang="en-US" sz="2400" dirty="0" smtClean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28178" y="5483636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8</a:t>
            </a:r>
            <a:endParaRPr lang="en-US" sz="2400" dirty="0" smtClean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6162890" y="5501457"/>
            <a:ext cx="297902" cy="2511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9</a:t>
            </a:r>
            <a:endParaRPr lang="en-US" sz="2400" dirty="0" smtClean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4777" y="5374163"/>
            <a:ext cx="564231" cy="3787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3368" y="5418428"/>
            <a:ext cx="625320" cy="2790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smtClean="0">
                <a:latin typeface="+mj-lt"/>
              </a:rPr>
              <a:t>11</a:t>
            </a:r>
            <a:endParaRPr lang="en-US" sz="2400" dirty="0" smtClean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81544" y="5756097"/>
            <a:ext cx="544400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80461" y="4426586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36880" y="44103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23010" y="4450611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77769" y="4444580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6033" y="44804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3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/>
              <a:t>TIMES: Temporal Information Maximally Extracted </a:t>
            </a:r>
            <a:r>
              <a:rPr lang="en-US" sz="2400" dirty="0" smtClean="0"/>
              <a:t>    from </a:t>
            </a:r>
            <a:r>
              <a:rPr lang="en-US" sz="2400" dirty="0"/>
              <a:t>Structure </a:t>
            </a:r>
            <a:endParaRPr lang="en-US" sz="2400" dirty="0" smtClean="0"/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27001" y="7659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 smtClean="0">
                <a:latin typeface="+mj-lt"/>
              </a:rPr>
              <a:t>Numerical Results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426" y="1638736"/>
            <a:ext cx="387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n-lt"/>
              </a:rPr>
              <a:t>LP relaxation gives an </a:t>
            </a:r>
            <a:r>
              <a:rPr lang="en-US">
                <a:solidFill>
                  <a:srgbClr val="FF2600"/>
                </a:solidFill>
                <a:latin typeface="+mn-lt"/>
              </a:rPr>
              <a:t>upper bound</a:t>
            </a:r>
            <a:r>
              <a:rPr lang="en-US">
                <a:latin typeface="+mn-lt"/>
              </a:rPr>
              <a:t>.</a:t>
            </a:r>
            <a:endParaRPr lang="en-US">
              <a:effectLst/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16" y="2130489"/>
            <a:ext cx="6449568" cy="43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6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740381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Theoretical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1" y="1375939"/>
            <a:ext cx="1467815" cy="4364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Perfect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is a perfect pair for a graph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if for uniformly random permutation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656" y="2203461"/>
            <a:ext cx="3505200" cy="257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Theorem: DAG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G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captures perfect vertex pair information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2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a DAG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on the vertex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satisfying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Γ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≠∅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and 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∈[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is perfect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if and only if there exists a directed path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</m:oMath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675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With high probability, for arbitrary fixed , the number of perfect pairs associated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Ω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𝑜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(uniformly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). In the special case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=1,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we have the matching upper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O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663" t="-6599" r="-663" b="-37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92714" y="4270048"/>
            <a:ext cx="450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Theorem: Typical number of perfect pairs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0271" y="2723390"/>
            <a:ext cx="7449489" cy="1470551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0271" y="4308316"/>
            <a:ext cx="7449489" cy="1490165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7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740381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Theoretical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632910" y="3273785"/>
                <a:ext cx="7425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N</a:t>
                </a:r>
                <a:r>
                  <a:rPr lang="en-US" dirty="0" smtClean="0"/>
                  <a:t>umber of perfect pairs in the graph up to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910" y="3273785"/>
                <a:ext cx="7425748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95" y="3716521"/>
            <a:ext cx="2908300" cy="241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609170" y="1520307"/>
            <a:ext cx="7449488" cy="1529191"/>
            <a:chOff x="1609170" y="1520307"/>
            <a:chExt cx="7449488" cy="1529191"/>
          </a:xfrm>
        </p:grpSpPr>
        <p:sp>
          <p:nvSpPr>
            <p:cNvPr id="4" name="TextBox 3"/>
            <p:cNvSpPr txBox="1"/>
            <p:nvPr/>
          </p:nvSpPr>
          <p:spPr>
            <a:xfrm>
              <a:off x="1632910" y="1520307"/>
              <a:ext cx="1467815" cy="4364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Conjecture: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632910" y="1884167"/>
                  <a:ext cx="74257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For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&gt;1</m:t>
                      </m:r>
                    </m:oMath>
                  </a14:m>
                  <a:r>
                    <a:rPr lang="en-US" dirty="0" smtClean="0"/>
                    <a:t>, the number of perfect pairs is </a:t>
                  </a:r>
                  <a:endParaRPr lang="en-US" dirty="0" smtClean="0"/>
                </a:p>
                <a:p>
                  <a:r>
                    <a:rPr lang="en-US" b="0" dirty="0"/>
                    <a:t> </a:t>
                  </a:r>
                  <a:r>
                    <a:rPr lang="en-US" b="0" dirty="0" smtClean="0"/>
                    <a:t>                                     </a:t>
                  </a:r>
                  <a:endParaRPr lang="en-US" dirty="0" smtClean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910" y="1884167"/>
                  <a:ext cx="7425748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39" t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4003349" y="2215975"/>
                  <a:ext cx="1481944" cy="3879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𝑂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1+</m:t>
                          </m:r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dirty="0"/>
                    <a:t> , </a:t>
                  </a:r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349" y="2215975"/>
                  <a:ext cx="1481944" cy="3879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175" r="-2469" b="-26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/>
            <p:cNvSpPr/>
            <p:nvPr/>
          </p:nvSpPr>
          <p:spPr>
            <a:xfrm>
              <a:off x="1609170" y="1578947"/>
              <a:ext cx="5961890" cy="1470551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919FF"/>
                </a:solidFill>
                <a:ea typeface="Fira Sans Book" panose="00000400000000000000" pitchFamily="50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/>
                <p:cNvSpPr/>
                <p:nvPr/>
              </p:nvSpPr>
              <p:spPr>
                <a:xfrm>
                  <a:off x="1632910" y="2554364"/>
                  <a:ext cx="34444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for some function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1&gt;</m:t>
                      </m:r>
                      <m:r>
                        <a:rPr lang="en-US" i="1">
                          <a:latin typeface="Cambria Math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&gt;0</m:t>
                      </m:r>
                    </m:oMath>
                  </a14:m>
                  <a:r>
                    <a:rPr lang="en-US" dirty="0"/>
                    <a:t>.</a:t>
                  </a:r>
                  <a:endParaRPr lang="en-US" dirty="0"/>
                </a:p>
              </p:txBody>
            </p:sp>
          </mc:Choice>
          <mc:Fallback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910" y="2554364"/>
                  <a:ext cx="344446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93" t="-8197" r="-53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/>
          <p:cNvSpPr/>
          <p:nvPr/>
        </p:nvSpPr>
        <p:spPr>
          <a:xfrm>
            <a:off x="3789074" y="4091691"/>
            <a:ext cx="47659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 </a:t>
            </a:r>
            <a:r>
              <a:rPr lang="en-US" sz="1200" dirty="0" smtClean="0"/>
              <a:t>Number </a:t>
            </a:r>
            <a:r>
              <a:rPr lang="en-US" sz="1200" dirty="0"/>
              <a:t>of descendants of any given vertex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303875" y="3798645"/>
            <a:ext cx="147281" cy="4932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70" y="4410393"/>
            <a:ext cx="589483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610999" y="5346864"/>
            <a:ext cx="5187649" cy="272096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455040" y="1795481"/>
            <a:ext cx="1343608" cy="1255070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61" y="3910666"/>
            <a:ext cx="6915150" cy="1771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8275" y="5797335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91478" y="663833"/>
            <a:ext cx="92582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 </a:t>
            </a:r>
            <a:r>
              <a:rPr lang="en-US" dirty="0"/>
              <a:t>Synthetic </a:t>
            </a:r>
            <a:r>
              <a:rPr lang="en-US" dirty="0" smtClean="0"/>
              <a:t>Graphs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96" y="1861905"/>
            <a:ext cx="2883851" cy="1122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4110" y="1950145"/>
                <a:ext cx="1467815" cy="4364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 defTabSz="685800" fontAlgn="auto">
                  <a:spcBef>
                    <a:spcPts val="45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=5000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10" y="1950145"/>
                <a:ext cx="1467815" cy="4364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453095" y="3339415"/>
            <a:ext cx="3858669" cy="46500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How </a:t>
            </a: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robust</a:t>
            </a: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 is the algorithm?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978" y="4504032"/>
            <a:ext cx="1075021" cy="5849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Uniform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Attachment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model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139" y="5921457"/>
            <a:ext cx="3857625" cy="17145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296703" y="2475865"/>
            <a:ext cx="2908119" cy="424982"/>
            <a:chOff x="1136271" y="1531619"/>
            <a:chExt cx="3877492" cy="56664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6271" y="1531619"/>
              <a:ext cx="647700" cy="3048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763938" y="1555214"/>
              <a:ext cx="3249825" cy="543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   Ranking with bins given by Peeling algorithm</a:t>
              </a:r>
            </a:p>
          </p:txBody>
        </p:sp>
      </p:grpSp>
      <p:cxnSp>
        <p:nvCxnSpPr>
          <p:cNvPr id="17" name="Curved Connector 16"/>
          <p:cNvCxnSpPr/>
          <p:nvPr/>
        </p:nvCxnSpPr>
        <p:spPr>
          <a:xfrm>
            <a:off x="1131646" y="5044263"/>
            <a:ext cx="472429" cy="8729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1753338" y="5618960"/>
            <a:ext cx="386601" cy="23379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2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414" y="3186842"/>
            <a:ext cx="8468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B050"/>
                </a:solidFill>
              </a:rPr>
              <a:t>SCIENCE OF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000" b="1" dirty="0" smtClean="0"/>
              <a:t> </a:t>
            </a:r>
            <a:r>
              <a:rPr lang="en-US" sz="2000" dirty="0" smtClean="0"/>
              <a:t>builds on Shannon’s principles to address key challenges in understanding </a:t>
            </a:r>
            <a:r>
              <a:rPr lang="en-US" sz="2000" dirty="0" smtClean="0">
                <a:solidFill>
                  <a:srgbClr val="00B050"/>
                </a:solidFill>
              </a:rPr>
              <a:t>information</a:t>
            </a:r>
            <a:r>
              <a:rPr lang="en-US" sz="2000" dirty="0" smtClean="0"/>
              <a:t> that nowadays is not only </a:t>
            </a:r>
            <a:r>
              <a:rPr lang="en-US" sz="2000" dirty="0" smtClean="0">
                <a:solidFill>
                  <a:srgbClr val="00B050"/>
                </a:solidFill>
              </a:rPr>
              <a:t>communicated</a:t>
            </a:r>
            <a:r>
              <a:rPr lang="en-US" sz="2000" dirty="0" smtClean="0"/>
              <a:t> but also </a:t>
            </a:r>
            <a:r>
              <a:rPr lang="en-US" sz="2000" dirty="0" smtClean="0">
                <a:solidFill>
                  <a:srgbClr val="FF0000"/>
                </a:solidFill>
              </a:rPr>
              <a:t>acquired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curated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organized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aggregated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managed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processed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suitably abstracted and represented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analyzed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inferred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valued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secured</a:t>
            </a:r>
            <a:r>
              <a:rPr lang="en-US" sz="2000" dirty="0"/>
              <a:t>, </a:t>
            </a:r>
            <a:r>
              <a:rPr lang="en-US" sz="2000" dirty="0" smtClean="0"/>
              <a:t>and </a:t>
            </a:r>
            <a:r>
              <a:rPr lang="en-US" sz="2000" dirty="0"/>
              <a:t>used in </a:t>
            </a:r>
            <a:r>
              <a:rPr lang="en-US" sz="2000" dirty="0" smtClean="0"/>
              <a:t>various scientific, engineering, and socio-economic processes.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3028" y="841081"/>
            <a:ext cx="8660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What is Science of Information?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0066" y="5339751"/>
            <a:ext cx="801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CSoI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 MISSION</a:t>
            </a:r>
            <a:r>
              <a:rPr lang="en-US" b="1" dirty="0"/>
              <a:t>: </a:t>
            </a:r>
            <a:r>
              <a:rPr lang="en-US" i="1" dirty="0"/>
              <a:t>Advance science and technology through a new quantitative understanding of the representation, communication and processing of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information</a:t>
            </a:r>
            <a:r>
              <a:rPr lang="en-US" i="1" dirty="0"/>
              <a:t> in biological, physical, social and engineering </a:t>
            </a:r>
            <a:r>
              <a:rPr lang="en-US" i="1" dirty="0" smtClean="0"/>
              <a:t>systems.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12" y="1725178"/>
            <a:ext cx="8468833" cy="1323492"/>
            <a:chOff x="494412" y="1725178"/>
            <a:chExt cx="8468833" cy="1323492"/>
          </a:xfrm>
        </p:grpSpPr>
        <p:sp>
          <p:nvSpPr>
            <p:cNvPr id="3" name="TextBox 2"/>
            <p:cNvSpPr txBox="1"/>
            <p:nvPr/>
          </p:nvSpPr>
          <p:spPr>
            <a:xfrm>
              <a:off x="494412" y="1725231"/>
              <a:ext cx="74268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>
                  <a:solidFill>
                    <a:srgbClr val="0070C0"/>
                  </a:solidFill>
                </a:rPr>
                <a:t>Claude Shannon </a:t>
              </a:r>
              <a:r>
                <a:rPr lang="en-US" sz="2000" dirty="0"/>
                <a:t>laid the foundation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information theory</a:t>
              </a:r>
              <a:r>
                <a:rPr lang="en-US" sz="2000" dirty="0"/>
                <a:t>, </a:t>
              </a:r>
              <a:r>
                <a:rPr lang="en-US" sz="2000" dirty="0" smtClean="0"/>
                <a:t>demonstrating that </a:t>
              </a:r>
              <a:r>
                <a:rPr lang="en-US" sz="2000" dirty="0"/>
                <a:t>problems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data transmission </a:t>
              </a:r>
              <a:r>
                <a:rPr lang="en-US" sz="2000" dirty="0"/>
                <a:t>and </a:t>
              </a:r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compression</a:t>
              </a:r>
              <a:r>
                <a:rPr lang="en-US" sz="2000" dirty="0" smtClean="0"/>
                <a:t> (i.e., </a:t>
              </a:r>
              <a:r>
                <a:rPr lang="en-US" sz="2000" i="1" dirty="0" smtClean="0">
                  <a:solidFill>
                    <a:schemeClr val="accent3">
                      <a:lumMod val="50000"/>
                    </a:schemeClr>
                  </a:solidFill>
                </a:rPr>
                <a:t>reliably reproducing data</a:t>
              </a:r>
              <a:r>
                <a:rPr lang="en-US" sz="2000" dirty="0" smtClean="0"/>
                <a:t>) can </a:t>
              </a:r>
              <a:r>
                <a:rPr lang="en-US" sz="2000" dirty="0"/>
                <a:t>be </a:t>
              </a:r>
              <a:r>
                <a:rPr lang="en-US" sz="2000" dirty="0" smtClean="0"/>
                <a:t>precisely modeled formulated</a:t>
              </a:r>
              <a:r>
                <a:rPr lang="en-US" sz="2000" dirty="0"/>
                <a:t>, and analyzed.</a:t>
              </a:r>
            </a:p>
          </p:txBody>
        </p:sp>
        <p:pic>
          <p:nvPicPr>
            <p:cNvPr id="9" name="Picture 8" descr="claude.shannon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1232" y="1725178"/>
              <a:ext cx="1042013" cy="1308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4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532618" y="5041344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532618" y="4539592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96667" y="818811"/>
            <a:ext cx="8440738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</a:t>
            </a:r>
            <a:r>
              <a:rPr lang="en-US" dirty="0"/>
              <a:t>Real-World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4996" y="2143154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Citation network (</a:t>
                </a:r>
                <a:r>
                  <a:rPr lang="en-US" dirty="0" err="1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ArXiv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High Energy Physics):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=7.5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=116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M 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143154"/>
                <a:ext cx="754728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727"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44996" y="2465770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Simple English Wikipedia: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=1.6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465770"/>
                <a:ext cx="75472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27" t="-9344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4996" y="2797169"/>
                <a:ext cx="84990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Collaboration network (DBLP Computer Science bibliography):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=1.2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797169"/>
                <a:ext cx="849900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646" t="-12264" b="-69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95" y="4096669"/>
            <a:ext cx="8162925" cy="126682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44995" y="3460944"/>
            <a:ext cx="6308430" cy="504903"/>
            <a:chOff x="714099" y="2912792"/>
            <a:chExt cx="8411240" cy="673204"/>
          </a:xfrm>
        </p:grpSpPr>
        <p:sp>
          <p:nvSpPr>
            <p:cNvPr id="16" name="TextBox 15"/>
            <p:cNvSpPr txBox="1"/>
            <p:nvPr/>
          </p:nvSpPr>
          <p:spPr>
            <a:xfrm>
              <a:off x="1374498" y="2912792"/>
              <a:ext cx="7750841" cy="673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Perfect pairs only (nodes with a directed </a:t>
              </a:r>
              <a:r>
                <a:rPr lang="en-US" sz="150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path between them)</a:t>
              </a:r>
              <a:endParaRPr lang="en-US" sz="1500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099" y="3105842"/>
              <a:ext cx="660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2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396667" y="818811"/>
            <a:ext cx="8440738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Experiments: Brain Networks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8400" y="3358255"/>
            <a:ext cx="7547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Network formation</a:t>
            </a:r>
            <a:endParaRPr lang="en-US" sz="2000" b="1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8400" y="3789143"/>
            <a:ext cx="79689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The network has 46 nodes, each of which represents a region in the brain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401" y="4158475"/>
            <a:ext cx="8499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An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initial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network is formed from fMRI images of a human brain in resting state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8400" y="4502916"/>
            <a:ext cx="84990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Each node here is a voxel and there are </a:t>
            </a:r>
            <a:r>
              <a:rPr lang="de-DE" sz="1600" dirty="0">
                <a:solidFill>
                  <a:srgbClr val="0070C0"/>
                </a:solidFill>
                <a:latin typeface="+mn-lt"/>
                <a:ea typeface="Fira Sans" charset="0"/>
                <a:cs typeface="Fira Sans" charset="0"/>
              </a:rPr>
              <a:t>243,648 </a:t>
            </a:r>
            <a:r>
              <a:rPr lang="de-DE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voxels</a:t>
            </a:r>
            <a:r>
              <a:rPr lang="de-DE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.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 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Each voxel has a time series of data for ~ 350s.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Pearson correlation coefficient is computed between time series data of each pair of voxels. </a:t>
            </a:r>
          </a:p>
          <a:p>
            <a:pPr marL="285750" indent="-285750">
              <a:buFont typeface="Helvetica" charset="0"/>
              <a:buChar char="●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If the correlation &gt; 0.8 we form an edge between the voxels. 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8400" y="5827756"/>
            <a:ext cx="8112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Helvetica" charset="0"/>
              <a:buChar char="●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 order to form a network of regions, we make logical OR of the rows and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columns </a:t>
            </a:r>
            <a:r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in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the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adjacency matrix of voxel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Fira Sans" charset="0"/>
                <a:cs typeface="Fira Sans" charset="0"/>
              </a:rPr>
              <a:t>network corresponding to each region.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3538" y="1600861"/>
            <a:ext cx="60237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Find age orderings of regions of two different </a:t>
            </a:r>
          </a:p>
          <a:p>
            <a:r>
              <a:rPr lang="en-US" dirty="0" smtClean="0"/>
              <a:t>species, based on fMRI images of a same activity.</a:t>
            </a:r>
          </a:p>
          <a:p>
            <a:endParaRPr lang="en-US" dirty="0"/>
          </a:p>
          <a:p>
            <a:r>
              <a:rPr lang="en-US" dirty="0" smtClean="0"/>
              <a:t>Claim: There exists high </a:t>
            </a:r>
            <a:r>
              <a:rPr lang="en-US" dirty="0"/>
              <a:t>correlation between </a:t>
            </a:r>
            <a:r>
              <a:rPr lang="en-US" dirty="0" smtClean="0"/>
              <a:t>these </a:t>
            </a:r>
            <a:r>
              <a:rPr lang="en-US" dirty="0"/>
              <a:t>orderings </a:t>
            </a:r>
            <a:r>
              <a:rPr lang="en-US" dirty="0" smtClean="0"/>
              <a:t>of species </a:t>
            </a:r>
            <a:r>
              <a:rPr lang="en-US" dirty="0"/>
              <a:t>evolved from the same genetic parent.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687" y="1560905"/>
            <a:ext cx="3045879" cy="219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9" grpId="0" build="p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975591"/>
            <a:ext cx="9617335" cy="54113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84158" y="2537405"/>
            <a:ext cx="21598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0: bin with oldest nodes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15: bin with newest nodes</a:t>
            </a:r>
            <a:endParaRPr lang="en-US" sz="1300" dirty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48"/>
          <a:stretch/>
        </p:blipFill>
        <p:spPr bwMode="auto">
          <a:xfrm>
            <a:off x="700225" y="1208915"/>
            <a:ext cx="8200532" cy="4279107"/>
          </a:xfrm>
          <a:prstGeom prst="snip2DiagRect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89102" y="4155469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13</a:t>
            </a:r>
            <a:endParaRPr lang="en-US" sz="1300" dirty="0" smtClean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56331" y="3496530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5</a:t>
            </a:r>
          </a:p>
        </p:txBody>
      </p:sp>
      <p:sp>
        <p:nvSpPr>
          <p:cNvPr id="6" name="Rectangle 5"/>
          <p:cNvSpPr/>
          <p:nvPr/>
        </p:nvSpPr>
        <p:spPr>
          <a:xfrm>
            <a:off x="8556330" y="2777666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14</a:t>
            </a:r>
          </a:p>
        </p:txBody>
      </p:sp>
      <p:sp>
        <p:nvSpPr>
          <p:cNvPr id="7" name="Rectangle 6"/>
          <p:cNvSpPr/>
          <p:nvPr/>
        </p:nvSpPr>
        <p:spPr>
          <a:xfrm>
            <a:off x="8455149" y="2058802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12</a:t>
            </a:r>
          </a:p>
        </p:txBody>
      </p:sp>
      <p:sp>
        <p:nvSpPr>
          <p:cNvPr id="8" name="Rectangle 7"/>
          <p:cNvSpPr/>
          <p:nvPr/>
        </p:nvSpPr>
        <p:spPr>
          <a:xfrm>
            <a:off x="7421873" y="1912608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0</a:t>
            </a:r>
            <a:endParaRPr lang="en-US" sz="1300" dirty="0" smtClean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32329" y="1620220"/>
            <a:ext cx="68885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Bin 3</a:t>
            </a:r>
          </a:p>
        </p:txBody>
      </p:sp>
    </p:spTree>
    <p:extLst>
      <p:ext uri="{BB962C8B-B14F-4D97-AF65-F5344CB8AC3E}">
        <p14:creationId xmlns:p14="http://schemas.microsoft.com/office/powerpoint/2010/main" val="16427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76255" y="302029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Extra slides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987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3275" y="6508373"/>
            <a:ext cx="609600" cy="365125"/>
          </a:xfrm>
        </p:spPr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98475" y="977096"/>
            <a:ext cx="8229600" cy="762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08A3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Asymmetry of </a:t>
            </a:r>
            <a:r>
              <a:rPr lang="en-US" dirty="0"/>
              <a:t>P</a:t>
            </a:r>
            <a:r>
              <a:rPr lang="en-US" dirty="0" smtClean="0"/>
              <a:t>referential attachment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74" y="4258002"/>
            <a:ext cx="5911838" cy="694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(Asymmetry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≥3</m:t>
                    </m:r>
                  </m:oMath>
                </a14:m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sz="1600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3737501"/>
                <a:ext cx="3706287" cy="625451"/>
              </a:xfrm>
              <a:prstGeom prst="rect">
                <a:avLst/>
              </a:prstGeom>
              <a:blipFill rotWithShape="0">
                <a:blip r:embed="rId3"/>
                <a:stretch>
                  <a:fillRect l="-8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 fontAlgn="auto"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600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(Estimate </a:t>
                </a:r>
                <a:r>
                  <a:rPr lang="en-US" sz="1600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  </m:t>
                    </m:r>
                    <m:r>
                      <a:rPr lang="en-US" sz="1600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endParaRPr lang="en-US" sz="1600" b="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72" y="4948706"/>
                <a:ext cx="3706287" cy="625451"/>
              </a:xfrm>
              <a:prstGeom prst="rect">
                <a:avLst/>
              </a:prstGeom>
              <a:blipFill rotWithShape="0">
                <a:blip r:embed="rId4"/>
                <a:stretch>
                  <a:fillRect l="-987" t="-24510" b="-40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4" y="5488381"/>
            <a:ext cx="5434356" cy="727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80" y="1358096"/>
            <a:ext cx="2749051" cy="3557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56" y="1284191"/>
            <a:ext cx="2566121" cy="33208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020" y="1276294"/>
            <a:ext cx="2611459" cy="337953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473827" y="4694720"/>
            <a:ext cx="1011684" cy="940185"/>
            <a:chOff x="6473827" y="4694720"/>
            <a:chExt cx="1011684" cy="940185"/>
          </a:xfrm>
        </p:grpSpPr>
        <p:sp>
          <p:nvSpPr>
            <p:cNvPr id="14" name="Oval 13"/>
            <p:cNvSpPr/>
            <p:nvPr/>
          </p:nvSpPr>
          <p:spPr>
            <a:xfrm>
              <a:off x="6857312" y="4694720"/>
              <a:ext cx="354143" cy="289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31368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73827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19" name="Straight Connector 18"/>
            <p:cNvCxnSpPr>
              <a:stCxn id="14" idx="3"/>
            </p:cNvCxnSpPr>
            <p:nvPr/>
          </p:nvCxnSpPr>
          <p:spPr>
            <a:xfrm flipH="1">
              <a:off x="6650900" y="4941493"/>
              <a:ext cx="258275" cy="40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7131369" y="4969977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645704" y="4694720"/>
            <a:ext cx="1019164" cy="940185"/>
            <a:chOff x="7645704" y="4694720"/>
            <a:chExt cx="1019164" cy="940185"/>
          </a:xfrm>
        </p:grpSpPr>
        <p:sp>
          <p:nvSpPr>
            <p:cNvPr id="44" name="Oval 43"/>
            <p:cNvSpPr/>
            <p:nvPr/>
          </p:nvSpPr>
          <p:spPr>
            <a:xfrm>
              <a:off x="7645704" y="469472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307686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650145" y="534579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47" name="Straight Connector 46"/>
            <p:cNvCxnSpPr>
              <a:stCxn id="44" idx="4"/>
            </p:cNvCxnSpPr>
            <p:nvPr/>
          </p:nvCxnSpPr>
          <p:spPr>
            <a:xfrm>
              <a:off x="7822776" y="4969977"/>
              <a:ext cx="4443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49" idx="4"/>
            </p:cNvCxnSpPr>
            <p:nvPr/>
          </p:nvCxnSpPr>
          <p:spPr>
            <a:xfrm flipV="1">
              <a:off x="8484759" y="4983827"/>
              <a:ext cx="3038" cy="361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8310725" y="4708570"/>
              <a:ext cx="354143" cy="2752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cxnSp>
          <p:nvCxnSpPr>
            <p:cNvPr id="52" name="Straight Connector 51"/>
            <p:cNvCxnSpPr>
              <a:stCxn id="45" idx="1"/>
              <a:endCxn id="44" idx="5"/>
            </p:cNvCxnSpPr>
            <p:nvPr/>
          </p:nvCxnSpPr>
          <p:spPr>
            <a:xfrm flipH="1" flipV="1">
              <a:off x="7947984" y="4929667"/>
              <a:ext cx="411565" cy="458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6" idx="7"/>
              <a:endCxn id="49" idx="3"/>
            </p:cNvCxnSpPr>
            <p:nvPr/>
          </p:nvCxnSpPr>
          <p:spPr>
            <a:xfrm flipV="1">
              <a:off x="7952425" y="4943517"/>
              <a:ext cx="410163" cy="444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 smtClean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=1, </m:t>
                    </m:r>
                  </m:oMath>
                </a14:m>
                <a:r>
                  <a:rPr lang="en-US" sz="1400" dirty="0" smtClean="0"/>
                  <a:t>preferential attachment graph is a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tree and is symmetric </a:t>
                </a:r>
                <a:r>
                  <a:rPr lang="en-US" sz="1400" dirty="0" smtClean="0"/>
                  <a:t>w.h.p.</a:t>
                </a:r>
              </a:p>
              <a:p>
                <a:r>
                  <a:rPr lang="en-US" sz="1400" b="0" dirty="0"/>
                  <a:t>F</a:t>
                </a:r>
                <a:r>
                  <a:rPr lang="en-US" sz="1400" b="0" dirty="0" smtClean="0"/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charset="0"/>
                      </a:rPr>
                      <m:t>m</m:t>
                    </m:r>
                    <m:r>
                      <a:rPr lang="en-US" sz="1400" b="0" i="0" smtClean="0">
                        <a:latin typeface="Cambria Math" charset="0"/>
                      </a:rPr>
                      <m:t>=2, </m:t>
                    </m:r>
                  </m:oMath>
                </a14:m>
                <a:r>
                  <a:rPr lang="en-US" sz="1400" dirty="0"/>
                  <a:t>p</a:t>
                </a:r>
                <a:r>
                  <a:rPr lang="en-US" sz="1400" dirty="0" smtClean="0"/>
                  <a:t>referential attachment graph is </a:t>
                </a:r>
                <a:r>
                  <a:rPr lang="en-US" sz="1400" dirty="0" smtClean="0">
                    <a:solidFill>
                      <a:srgbClr val="C00000"/>
                    </a:solidFill>
                  </a:rPr>
                  <a:t>symmetric</a:t>
                </a:r>
                <a:r>
                  <a:rPr lang="en-US" sz="1400" dirty="0" smtClean="0"/>
                  <a:t> with positive probability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2" y="1506961"/>
                <a:ext cx="8144062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225" t="-48837" b="-6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71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27001" y="7659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 smtClean="0">
                <a:latin typeface="+mj-lt"/>
              </a:rPr>
              <a:t>Numerical Results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426" y="1638736"/>
            <a:ext cx="387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n-lt"/>
              </a:rPr>
              <a:t>LP relaxation gives an </a:t>
            </a:r>
            <a:r>
              <a:rPr lang="en-US">
                <a:solidFill>
                  <a:srgbClr val="FF2600"/>
                </a:solidFill>
                <a:latin typeface="+mn-lt"/>
              </a:rPr>
              <a:t>upper bound</a:t>
            </a:r>
            <a:r>
              <a:rPr lang="en-US">
                <a:latin typeface="+mn-lt"/>
              </a:rPr>
              <a:t>.</a:t>
            </a:r>
            <a:endParaRPr lang="en-US">
              <a:effectLst/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26" y="2128051"/>
            <a:ext cx="6452174" cy="43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1183409"/>
            <a:ext cx="9144000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84158" y="2537405"/>
            <a:ext cx="21598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0: bin with oldest nodes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+mn-lt"/>
                <a:ea typeface="Fira Sans" charset="0"/>
                <a:cs typeface="Fira Sans" charset="0"/>
              </a:rPr>
              <a:t>15: bin with newest nodes</a:t>
            </a:r>
            <a:endParaRPr lang="en-US" sz="1300" dirty="0">
              <a:solidFill>
                <a:srgbClr val="FF0000"/>
              </a:solidFill>
              <a:latin typeface="+mn-lt"/>
              <a:ea typeface="Fira Sans" charset="0"/>
              <a:cs typeface="Fi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37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740381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Theoretical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632910" y="3273785"/>
                <a:ext cx="7425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N</a:t>
                </a:r>
                <a:r>
                  <a:rPr lang="en-US" dirty="0" smtClean="0"/>
                  <a:t>umber of perfect pairs in the graph up to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910" y="3273785"/>
                <a:ext cx="7425748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95" y="3716521"/>
            <a:ext cx="2908300" cy="241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609170" y="1520307"/>
            <a:ext cx="7449488" cy="1529191"/>
            <a:chOff x="1609170" y="1520307"/>
            <a:chExt cx="7449488" cy="1529191"/>
          </a:xfrm>
        </p:grpSpPr>
        <p:sp>
          <p:nvSpPr>
            <p:cNvPr id="4" name="TextBox 3"/>
            <p:cNvSpPr txBox="1"/>
            <p:nvPr/>
          </p:nvSpPr>
          <p:spPr>
            <a:xfrm>
              <a:off x="1632910" y="1520307"/>
              <a:ext cx="1467815" cy="4364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Conjecture: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632910" y="1884167"/>
                  <a:ext cx="74257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For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latin typeface="Cambria Math" charset="0"/>
                        </a:rPr>
                        <m:t>&gt;1</m:t>
                      </m:r>
                    </m:oMath>
                  </a14:m>
                  <a:r>
                    <a:rPr lang="en-US" dirty="0" smtClean="0"/>
                    <a:t>, the number of perfect pairs is </a:t>
                  </a:r>
                  <a:endParaRPr lang="en-US" dirty="0" smtClean="0"/>
                </a:p>
                <a:p>
                  <a:r>
                    <a:rPr lang="en-US" b="0" dirty="0"/>
                    <a:t> </a:t>
                  </a:r>
                  <a:r>
                    <a:rPr lang="en-US" b="0" dirty="0" smtClean="0"/>
                    <a:t>                                     </a:t>
                  </a:r>
                  <a:endParaRPr lang="en-US" dirty="0" smtClean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910" y="1884167"/>
                  <a:ext cx="7425748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39" t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4003349" y="2215975"/>
                  <a:ext cx="1481944" cy="3879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𝑂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1+</m:t>
                          </m:r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dirty="0"/>
                    <a:t> , </a:t>
                  </a:r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349" y="2215975"/>
                  <a:ext cx="1481944" cy="3879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175" r="-2469" b="-26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/>
            <p:cNvSpPr/>
            <p:nvPr/>
          </p:nvSpPr>
          <p:spPr>
            <a:xfrm>
              <a:off x="1609170" y="1578947"/>
              <a:ext cx="5961890" cy="1470551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919FF"/>
                </a:solidFill>
                <a:ea typeface="Fira Sans Book" panose="00000400000000000000" pitchFamily="50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/>
                <p:cNvSpPr/>
                <p:nvPr/>
              </p:nvSpPr>
              <p:spPr>
                <a:xfrm>
                  <a:off x="1632910" y="2554364"/>
                  <a:ext cx="34444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for some function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1&gt;</m:t>
                      </m:r>
                      <m:r>
                        <a:rPr lang="en-US" i="1">
                          <a:latin typeface="Cambria Math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&gt;0</m:t>
                      </m:r>
                    </m:oMath>
                  </a14:m>
                  <a:r>
                    <a:rPr lang="en-US" dirty="0"/>
                    <a:t>.</a:t>
                  </a:r>
                  <a:endParaRPr lang="en-US" dirty="0"/>
                </a:p>
              </p:txBody>
            </p:sp>
          </mc:Choice>
          <mc:Fallback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910" y="2554364"/>
                  <a:ext cx="3444469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93" t="-8197" r="-53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/>
          <p:cNvSpPr/>
          <p:nvPr/>
        </p:nvSpPr>
        <p:spPr>
          <a:xfrm>
            <a:off x="3789074" y="4091691"/>
            <a:ext cx="47659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 </a:t>
            </a:r>
            <a:r>
              <a:rPr lang="en-US" sz="1200" dirty="0" smtClean="0"/>
              <a:t>Number </a:t>
            </a:r>
            <a:r>
              <a:rPr lang="en-US" sz="1200" dirty="0"/>
              <a:t>of descendants of any given vertex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303875" y="3798645"/>
            <a:ext cx="147281" cy="4932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36" y="4406395"/>
            <a:ext cx="5893823" cy="21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8718" y="2096684"/>
            <a:ext cx="921973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Extend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 Theory </a:t>
            </a:r>
            <a:r>
              <a:rPr lang="en-US" sz="2400" dirty="0" smtClean="0"/>
              <a:t>to meet new challenges  in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400" b="1" i="1" dirty="0" smtClean="0">
                <a:solidFill>
                  <a:srgbClr val="0000CC"/>
                </a:solidFill>
              </a:rPr>
              <a:t>	</a:t>
            </a:r>
            <a:r>
              <a:rPr lang="en-US" sz="2000" b="1" i="1" dirty="0" smtClean="0">
                <a:solidFill>
                  <a:srgbClr val="0000CC"/>
                </a:solidFill>
              </a:rPr>
              <a:t>biology, economics, data &amp; social sciences, and physical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000" b="1" i="1" dirty="0">
                <a:solidFill>
                  <a:srgbClr val="0000CC"/>
                </a:solidFill>
              </a:rPr>
              <a:t> </a:t>
            </a:r>
            <a:r>
              <a:rPr lang="en-US" sz="2000" b="1" i="1" dirty="0" smtClean="0">
                <a:solidFill>
                  <a:srgbClr val="0000CC"/>
                </a:solidFill>
              </a:rPr>
              <a:t>   distributed systems.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8718" y="3859713"/>
            <a:ext cx="868489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</a:t>
            </a:r>
            <a:r>
              <a:rPr lang="en-US" sz="2400" dirty="0" smtClean="0"/>
              <a:t>nderstand new aspects of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400" dirty="0" smtClean="0"/>
              <a:t> (embedded) in </a:t>
            </a: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b="1" i="1" dirty="0" smtClean="0">
                <a:solidFill>
                  <a:srgbClr val="0000CC"/>
                </a:solidFill>
              </a:rPr>
              <a:t>	               </a:t>
            </a:r>
            <a:r>
              <a:rPr lang="en-US" sz="2400" b="1" i="1" dirty="0" smtClean="0">
                <a:solidFill>
                  <a:srgbClr val="FF0000"/>
                </a:solidFill>
              </a:rPr>
              <a:t>structure, time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space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semantics</a:t>
            </a:r>
            <a:r>
              <a:rPr lang="en-US" sz="2400" b="1" i="1" dirty="0" smtClean="0"/>
              <a:t>, </a:t>
            </a:r>
            <a:endParaRPr lang="en-US" dirty="0" smtClean="0">
              <a:solidFill>
                <a:srgbClr val="0000CC"/>
              </a:solidFill>
            </a:endParaRP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dirty="0" smtClean="0">
                <a:solidFill>
                  <a:srgbClr val="0000CC"/>
                </a:solidFill>
              </a:rPr>
              <a:t>dynamic information, limited resources, complexity, representation invariant information, and cooperation &amp; dependency.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028" y="823829"/>
            <a:ext cx="86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Center’s Goals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00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8066690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/>
              <a:t>Science of Information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TIMES</a:t>
            </a:r>
            <a:r>
              <a:rPr lang="en-US" sz="2400" b="1" dirty="0"/>
              <a:t>: </a:t>
            </a:r>
            <a:r>
              <a:rPr lang="en-US" sz="2400" b="1" dirty="0">
                <a:solidFill>
                  <a:srgbClr val="0070C0"/>
                </a:solidFill>
              </a:rPr>
              <a:t>Temporal Information Maximally Extracted </a:t>
            </a:r>
            <a:r>
              <a:rPr lang="en-US" sz="2400" b="1" dirty="0" smtClean="0">
                <a:solidFill>
                  <a:srgbClr val="0070C0"/>
                </a:solidFill>
              </a:rPr>
              <a:t>    from </a:t>
            </a:r>
            <a:r>
              <a:rPr lang="en-US" sz="2400" b="1" dirty="0">
                <a:solidFill>
                  <a:srgbClr val="0070C0"/>
                </a:solidFill>
              </a:rPr>
              <a:t>Structure 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Structural Compression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TIMES: Recovering Partial Order</a:t>
            </a:r>
          </a:p>
          <a:p>
            <a:pPr marL="457200" indent="-457200">
              <a:buClr>
                <a:srgbClr val="0070C0"/>
              </a:buClr>
              <a:buFont typeface="Arial" charset="0"/>
              <a:buAutoNum type="arabicPeriod"/>
            </a:pPr>
            <a:r>
              <a:rPr lang="en-US" sz="2400" dirty="0" smtClean="0"/>
              <a:t>Experimental Results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400" dirty="0" smtClean="0"/>
              <a:t>     </a:t>
            </a:r>
            <a:r>
              <a:rPr lang="en-US" sz="2000" dirty="0" smtClean="0"/>
              <a:t>- Synthetic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Real network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- Functional Brain Network </a:t>
            </a:r>
            <a:r>
              <a:rPr lang="en-US" sz="2400" dirty="0" smtClean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Infection </a:t>
            </a:r>
            <a:r>
              <a:rPr lang="en-US" dirty="0" smtClean="0"/>
              <a:t>Spread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48" y="2491500"/>
            <a:ext cx="692780" cy="82393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28" y="3418730"/>
            <a:ext cx="677024" cy="6276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294" b="13658"/>
          <a:stretch/>
        </p:blipFill>
        <p:spPr>
          <a:xfrm>
            <a:off x="1549148" y="1927120"/>
            <a:ext cx="679700" cy="65894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8" name="Curved Connector 7"/>
          <p:cNvCxnSpPr/>
          <p:nvPr/>
        </p:nvCxnSpPr>
        <p:spPr>
          <a:xfrm>
            <a:off x="2641141" y="2158233"/>
            <a:ext cx="786258" cy="33927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2531698" y="2892804"/>
            <a:ext cx="1032575" cy="10541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655210" y="347962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62" y="1997756"/>
            <a:ext cx="4136936" cy="208633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13" name="Rounded Rectangle 12"/>
          <p:cNvSpPr/>
          <p:nvPr/>
        </p:nvSpPr>
        <p:spPr>
          <a:xfrm>
            <a:off x="3963486" y="1681792"/>
            <a:ext cx="4365427" cy="2795373"/>
          </a:xfrm>
          <a:prstGeom prst="roundRect">
            <a:avLst/>
          </a:prstGeom>
          <a:solidFill>
            <a:srgbClr val="FF1916">
              <a:alpha val="50196"/>
            </a:srgbClr>
          </a:solidFill>
          <a:ln w="34925">
            <a:noFill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r="5055"/>
          <a:stretch/>
        </p:blipFill>
        <p:spPr>
          <a:xfrm>
            <a:off x="1223242" y="4630474"/>
            <a:ext cx="1567092" cy="1373744"/>
          </a:xfrm>
          <a:prstGeom prst="rect">
            <a:avLst/>
          </a:prstGeom>
          <a:scene3d>
            <a:camera prst="orthographicFront">
              <a:rot lat="39997" lon="2102464" rev="33582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119" t="17943" r="4567" b="13794"/>
          <a:stretch/>
        </p:blipFill>
        <p:spPr>
          <a:xfrm rot="20549767">
            <a:off x="2825957" y="5132522"/>
            <a:ext cx="1041894" cy="796332"/>
          </a:xfrm>
          <a:prstGeom prst="rect">
            <a:avLst/>
          </a:prstGeom>
          <a:scene3d>
            <a:camera prst="orthographicFront">
              <a:rot lat="0" lon="21599986" rev="20399953"/>
            </a:camera>
            <a:lightRig rig="threePt" dir="t"/>
          </a:scene3d>
        </p:spPr>
      </p:pic>
      <p:grpSp>
        <p:nvGrpSpPr>
          <p:cNvPr id="28" name="Group 27"/>
          <p:cNvGrpSpPr/>
          <p:nvPr/>
        </p:nvGrpSpPr>
        <p:grpSpPr>
          <a:xfrm>
            <a:off x="4672413" y="4630474"/>
            <a:ext cx="1813229" cy="1280132"/>
            <a:chOff x="3582727" y="2597016"/>
            <a:chExt cx="4120865" cy="258566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945338" y="2893618"/>
              <a:ext cx="1120379" cy="1410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09988" y="4274717"/>
              <a:ext cx="637605" cy="2527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05090" y="3642851"/>
              <a:ext cx="949005" cy="3226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851118" y="4695020"/>
              <a:ext cx="758925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255659" y="3884756"/>
              <a:ext cx="308305" cy="6610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69892" y="3698174"/>
              <a:ext cx="437971" cy="314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030348" y="4764202"/>
              <a:ext cx="390462" cy="31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87914" y="4184784"/>
              <a:ext cx="732896" cy="4061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68243" y="4274590"/>
              <a:ext cx="215387" cy="3162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90990" y="4152269"/>
              <a:ext cx="918300" cy="2614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88219" y="3139316"/>
              <a:ext cx="918300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26636" y="3309028"/>
              <a:ext cx="104656" cy="4093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1549" y="3998767"/>
              <a:ext cx="98570" cy="496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927764" y="4215280"/>
              <a:ext cx="515524" cy="4017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14" y="2597016"/>
              <a:ext cx="203298" cy="52340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531" y="2695933"/>
              <a:ext cx="319947" cy="60456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509" y="3124616"/>
              <a:ext cx="319947" cy="60456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39505" y="4578119"/>
              <a:ext cx="319947" cy="60456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0297" y="4405684"/>
              <a:ext cx="319947" cy="60456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2771" y="4492856"/>
              <a:ext cx="319947" cy="60456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0" y="4502500"/>
              <a:ext cx="203298" cy="52340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878" y="3337647"/>
              <a:ext cx="203298" cy="52340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94" y="4274717"/>
              <a:ext cx="203298" cy="5234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48" y="3718414"/>
              <a:ext cx="203298" cy="52340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594" y="3751186"/>
              <a:ext cx="203298" cy="52340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727" y="3426897"/>
              <a:ext cx="203298" cy="52340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3298179" y="5905678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Infection network</a:t>
            </a:r>
          </a:p>
          <a:p>
            <a:r>
              <a:rPr lang="en-US" sz="1100" dirty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N</a:t>
            </a:r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odes as patients, edges formed among friends and family.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98179" y="6298303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Only structure info available. Patients admitted not at the order they got infected.</a:t>
            </a:r>
          </a:p>
        </p:txBody>
      </p:sp>
    </p:spTree>
    <p:extLst>
      <p:ext uri="{BB962C8B-B14F-4D97-AF65-F5344CB8AC3E}">
        <p14:creationId xmlns:p14="http://schemas.microsoft.com/office/powerpoint/2010/main" val="423731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93" y="4479640"/>
            <a:ext cx="3022704" cy="2153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9285" y="4056309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 of biochemical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reactions: 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   (</a:t>
            </a:r>
            <a:r>
              <a:rPr lang="en-US" sz="2000" dirty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protein-protein interaction </a:t>
            </a:r>
            <a:r>
              <a:rPr lang="en-US" sz="2000" dirty="0" smtClean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network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924299" y="5132680"/>
            <a:ext cx="646389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Cancer proteins tend to be ancient proteins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[Srivastava et al., Nature 2010]</a:t>
            </a: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endParaRPr lang="en-US" sz="2000" baseline="30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503" y="4772210"/>
            <a:ext cx="6463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Study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of the phylogenetic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285" y="3293484"/>
            <a:ext cx="4875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Social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networks: spread of information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2" name="Picture 6" descr="Facebook conne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72" y="3217599"/>
            <a:ext cx="2809903" cy="13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2486" y="1659895"/>
            <a:ext cx="7613653" cy="7508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Financial transaction networks: flow of capital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906562" y="1901437"/>
            <a:ext cx="1917735" cy="2015180"/>
            <a:chOff x="7678929" y="1803927"/>
            <a:chExt cx="2496671" cy="30993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500" y="1803927"/>
              <a:ext cx="1408953" cy="476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8929" y="2406558"/>
              <a:ext cx="2496671" cy="2496671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658467" y="2482934"/>
            <a:ext cx="6729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Spread of infectious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diseases: origin and initial carriers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47251" y="3335957"/>
            <a:ext cx="3378295" cy="2839986"/>
            <a:chOff x="6599909" y="3516776"/>
            <a:chExt cx="4412998" cy="29738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9909" y="3516776"/>
              <a:ext cx="4412998" cy="236044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840711" y="5958895"/>
              <a:ext cx="3570020" cy="531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Ebola spread network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baseline="300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[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Saey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, 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ScienceNews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Dec 2015]</a:t>
              </a:r>
              <a:endParaRPr lang="en-US" sz="1100" baseline="30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24657" y="2527672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2765353" y="357744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0446" y="3048897"/>
            <a:ext cx="386375" cy="289112"/>
            <a:chOff x="7570808" y="2096252"/>
            <a:chExt cx="386375" cy="289112"/>
          </a:xfrm>
        </p:grpSpPr>
        <p:sp>
          <p:nvSpPr>
            <p:cNvPr id="8" name="Oval 7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43122" y="5137532"/>
            <a:ext cx="523106" cy="289112"/>
            <a:chOff x="7517540" y="2096252"/>
            <a:chExt cx="523106" cy="289112"/>
          </a:xfrm>
        </p:grpSpPr>
        <p:sp>
          <p:nvSpPr>
            <p:cNvPr id="11" name="Oval 10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540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55425" y="4613588"/>
            <a:ext cx="386375" cy="289112"/>
            <a:chOff x="7570808" y="2096252"/>
            <a:chExt cx="386375" cy="289112"/>
          </a:xfrm>
        </p:grpSpPr>
        <p:sp>
          <p:nvSpPr>
            <p:cNvPr id="14" name="Oval 1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8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8621" y="3577446"/>
            <a:ext cx="386375" cy="289112"/>
            <a:chOff x="7570808" y="2096252"/>
            <a:chExt cx="386375" cy="289112"/>
          </a:xfrm>
        </p:grpSpPr>
        <p:sp>
          <p:nvSpPr>
            <p:cNvPr id="17" name="Oval 1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4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1239760" y="409615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9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6168" y="410008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5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4316" y="4098594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6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26757" y="4620233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7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73715" y="4628991"/>
            <a:ext cx="523106" cy="289112"/>
            <a:chOff x="7526418" y="2096252"/>
            <a:chExt cx="523106" cy="289112"/>
          </a:xfrm>
        </p:grpSpPr>
        <p:sp>
          <p:nvSpPr>
            <p:cNvPr id="24" name="Oval 2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13784" y="5150561"/>
            <a:ext cx="523106" cy="289112"/>
            <a:chOff x="7526418" y="2096252"/>
            <a:chExt cx="523106" cy="289112"/>
          </a:xfrm>
        </p:grpSpPr>
        <p:sp>
          <p:nvSpPr>
            <p:cNvPr id="27" name="Oval 2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12</a:t>
              </a:r>
            </a:p>
          </p:txBody>
        </p:sp>
      </p:grpSp>
      <p:sp>
        <p:nvSpPr>
          <p:cNvPr id="29" name="Freeform 28"/>
          <p:cNvSpPr/>
          <p:nvPr/>
        </p:nvSpPr>
        <p:spPr>
          <a:xfrm>
            <a:off x="2321095" y="2776827"/>
            <a:ext cx="175726" cy="274928"/>
          </a:xfrm>
          <a:custGeom>
            <a:avLst/>
            <a:gdLst>
              <a:gd name="connsiteX0" fmla="*/ 0 w 170121"/>
              <a:gd name="connsiteY0" fmla="*/ 262269 h 262269"/>
              <a:gd name="connsiteX1" fmla="*/ 99237 w 170121"/>
              <a:gd name="connsiteY1" fmla="*/ 77972 h 262269"/>
              <a:gd name="connsiteX2" fmla="*/ 170121 w 170121"/>
              <a:gd name="connsiteY2" fmla="*/ 0 h 2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21" h="262269">
                <a:moveTo>
                  <a:pt x="0" y="262269"/>
                </a:moveTo>
                <a:cubicBezTo>
                  <a:pt x="35442" y="191976"/>
                  <a:pt x="70884" y="121683"/>
                  <a:pt x="99237" y="77972"/>
                </a:cubicBezTo>
                <a:cubicBezTo>
                  <a:pt x="127591" y="34260"/>
                  <a:pt x="170121" y="0"/>
                  <a:pt x="170121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384890" y="2804726"/>
            <a:ext cx="148856" cy="248093"/>
          </a:xfrm>
          <a:custGeom>
            <a:avLst/>
            <a:gdLst>
              <a:gd name="connsiteX0" fmla="*/ 0 w 148856"/>
              <a:gd name="connsiteY0" fmla="*/ 248093 h 248093"/>
              <a:gd name="connsiteX1" fmla="*/ 113414 w 148856"/>
              <a:gd name="connsiteY1" fmla="*/ 85061 h 248093"/>
              <a:gd name="connsiteX2" fmla="*/ 148856 w 148856"/>
              <a:gd name="connsiteY2" fmla="*/ 0 h 24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6" h="248093">
                <a:moveTo>
                  <a:pt x="0" y="248093"/>
                </a:moveTo>
                <a:cubicBezTo>
                  <a:pt x="44302" y="187251"/>
                  <a:pt x="88605" y="126410"/>
                  <a:pt x="113414" y="85061"/>
                </a:cubicBezTo>
                <a:cubicBezTo>
                  <a:pt x="138223" y="43712"/>
                  <a:pt x="148856" y="0"/>
                  <a:pt x="14885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441597" y="2825991"/>
            <a:ext cx="158623" cy="262270"/>
          </a:xfrm>
          <a:custGeom>
            <a:avLst/>
            <a:gdLst>
              <a:gd name="connsiteX0" fmla="*/ 0 w 158623"/>
              <a:gd name="connsiteY0" fmla="*/ 262270 h 262270"/>
              <a:gd name="connsiteX1" fmla="*/ 141768 w 158623"/>
              <a:gd name="connsiteY1" fmla="*/ 70884 h 262270"/>
              <a:gd name="connsiteX2" fmla="*/ 155944 w 158623"/>
              <a:gd name="connsiteY2" fmla="*/ 0 h 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23" h="262270">
                <a:moveTo>
                  <a:pt x="0" y="262270"/>
                </a:moveTo>
                <a:cubicBezTo>
                  <a:pt x="57888" y="188433"/>
                  <a:pt x="115777" y="114596"/>
                  <a:pt x="141768" y="70884"/>
                </a:cubicBezTo>
                <a:cubicBezTo>
                  <a:pt x="167759" y="27172"/>
                  <a:pt x="155944" y="0"/>
                  <a:pt x="15594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408483" y="3308265"/>
            <a:ext cx="395785" cy="313899"/>
          </a:xfrm>
          <a:custGeom>
            <a:avLst/>
            <a:gdLst>
              <a:gd name="connsiteX0" fmla="*/ 395785 w 395785"/>
              <a:gd name="connsiteY0" fmla="*/ 313899 h 313899"/>
              <a:gd name="connsiteX1" fmla="*/ 143301 w 395785"/>
              <a:gd name="connsiteY1" fmla="*/ 95534 h 313899"/>
              <a:gd name="connsiteX2" fmla="*/ 0 w 395785"/>
              <a:gd name="connsiteY2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85" h="313899">
                <a:moveTo>
                  <a:pt x="395785" y="313899"/>
                </a:moveTo>
                <a:cubicBezTo>
                  <a:pt x="302525" y="230874"/>
                  <a:pt x="209265" y="147850"/>
                  <a:pt x="143301" y="95534"/>
                </a:cubicBezTo>
                <a:cubicBezTo>
                  <a:pt x="77337" y="4321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688262" y="2810122"/>
            <a:ext cx="238836" cy="757451"/>
          </a:xfrm>
          <a:custGeom>
            <a:avLst/>
            <a:gdLst>
              <a:gd name="connsiteX0" fmla="*/ 238836 w 238836"/>
              <a:gd name="connsiteY0" fmla="*/ 757451 h 757451"/>
              <a:gd name="connsiteX1" fmla="*/ 109182 w 238836"/>
              <a:gd name="connsiteY1" fmla="*/ 293427 h 757451"/>
              <a:gd name="connsiteX2" fmla="*/ 0 w 238836"/>
              <a:gd name="connsiteY2" fmla="*/ 0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57451">
                <a:moveTo>
                  <a:pt x="238836" y="757451"/>
                </a:moveTo>
                <a:cubicBezTo>
                  <a:pt x="193912" y="588560"/>
                  <a:pt x="148988" y="419669"/>
                  <a:pt x="109182" y="293427"/>
                </a:cubicBezTo>
                <a:cubicBezTo>
                  <a:pt x="69376" y="167185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633671" y="2816946"/>
            <a:ext cx="232012" cy="771098"/>
          </a:xfrm>
          <a:custGeom>
            <a:avLst/>
            <a:gdLst>
              <a:gd name="connsiteX0" fmla="*/ 232012 w 232012"/>
              <a:gd name="connsiteY0" fmla="*/ 771098 h 771098"/>
              <a:gd name="connsiteX1" fmla="*/ 47767 w 232012"/>
              <a:gd name="connsiteY1" fmla="*/ 218364 h 771098"/>
              <a:gd name="connsiteX2" fmla="*/ 0 w 23201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012" h="771098">
                <a:moveTo>
                  <a:pt x="232012" y="771098"/>
                </a:moveTo>
                <a:cubicBezTo>
                  <a:pt x="159224" y="558989"/>
                  <a:pt x="86436" y="346880"/>
                  <a:pt x="47767" y="218364"/>
                </a:cubicBezTo>
                <a:cubicBezTo>
                  <a:pt x="9098" y="8984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323486" y="3253674"/>
            <a:ext cx="818866" cy="382137"/>
          </a:xfrm>
          <a:custGeom>
            <a:avLst/>
            <a:gdLst>
              <a:gd name="connsiteX0" fmla="*/ 0 w 818866"/>
              <a:gd name="connsiteY0" fmla="*/ 382137 h 382137"/>
              <a:gd name="connsiteX1" fmla="*/ 504967 w 818866"/>
              <a:gd name="connsiteY1" fmla="*/ 136478 h 382137"/>
              <a:gd name="connsiteX2" fmla="*/ 818866 w 818866"/>
              <a:gd name="connsiteY2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866" h="382137">
                <a:moveTo>
                  <a:pt x="0" y="382137"/>
                </a:moveTo>
                <a:lnTo>
                  <a:pt x="504967" y="136478"/>
                </a:lnTo>
                <a:cubicBezTo>
                  <a:pt x="641445" y="72789"/>
                  <a:pt x="818866" y="0"/>
                  <a:pt x="81886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1317005" y="2783325"/>
            <a:ext cx="1160059" cy="832513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1213605" y="2687292"/>
            <a:ext cx="1204741" cy="912010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2108232" y="3328737"/>
            <a:ext cx="143302" cy="771098"/>
          </a:xfrm>
          <a:custGeom>
            <a:avLst/>
            <a:gdLst>
              <a:gd name="connsiteX0" fmla="*/ 0 w 143302"/>
              <a:gd name="connsiteY0" fmla="*/ 771098 h 771098"/>
              <a:gd name="connsiteX1" fmla="*/ 27296 w 143302"/>
              <a:gd name="connsiteY1" fmla="*/ 307074 h 771098"/>
              <a:gd name="connsiteX2" fmla="*/ 143302 w 14330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02" h="771098">
                <a:moveTo>
                  <a:pt x="0" y="771098"/>
                </a:moveTo>
                <a:cubicBezTo>
                  <a:pt x="1706" y="603344"/>
                  <a:pt x="3412" y="435590"/>
                  <a:pt x="27296" y="307074"/>
                </a:cubicBezTo>
                <a:cubicBezTo>
                  <a:pt x="51180" y="178558"/>
                  <a:pt x="143302" y="0"/>
                  <a:pt x="14330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316662" y="3799585"/>
            <a:ext cx="634621" cy="361665"/>
          </a:xfrm>
          <a:custGeom>
            <a:avLst/>
            <a:gdLst>
              <a:gd name="connsiteX0" fmla="*/ 634621 w 634621"/>
              <a:gd name="connsiteY0" fmla="*/ 361665 h 361665"/>
              <a:gd name="connsiteX1" fmla="*/ 238836 w 634621"/>
              <a:gd name="connsiteY1" fmla="*/ 122829 h 361665"/>
              <a:gd name="connsiteX2" fmla="*/ 0 w 634621"/>
              <a:gd name="connsiteY2" fmla="*/ 0 h 3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621" h="361665">
                <a:moveTo>
                  <a:pt x="634621" y="361665"/>
                </a:moveTo>
                <a:cubicBezTo>
                  <a:pt x="489613" y="272385"/>
                  <a:pt x="344606" y="183106"/>
                  <a:pt x="238836" y="122829"/>
                </a:cubicBezTo>
                <a:cubicBezTo>
                  <a:pt x="133066" y="62551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244710" y="3813232"/>
            <a:ext cx="559558" cy="327547"/>
          </a:xfrm>
          <a:custGeom>
            <a:avLst/>
            <a:gdLst>
              <a:gd name="connsiteX0" fmla="*/ 0 w 559558"/>
              <a:gd name="connsiteY0" fmla="*/ 327547 h 327547"/>
              <a:gd name="connsiteX1" fmla="*/ 334370 w 559558"/>
              <a:gd name="connsiteY1" fmla="*/ 116006 h 327547"/>
              <a:gd name="connsiteX2" fmla="*/ 559558 w 559558"/>
              <a:gd name="connsiteY2" fmla="*/ 0 h 3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7">
                <a:moveTo>
                  <a:pt x="0" y="327547"/>
                </a:moveTo>
                <a:cubicBezTo>
                  <a:pt x="120555" y="249072"/>
                  <a:pt x="241110" y="170597"/>
                  <a:pt x="334370" y="116006"/>
                </a:cubicBezTo>
                <a:cubicBezTo>
                  <a:pt x="427630" y="61415"/>
                  <a:pt x="559558" y="0"/>
                  <a:pt x="55955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312949" y="3342385"/>
            <a:ext cx="191068" cy="764274"/>
          </a:xfrm>
          <a:custGeom>
            <a:avLst/>
            <a:gdLst>
              <a:gd name="connsiteX0" fmla="*/ 191068 w 191068"/>
              <a:gd name="connsiteY0" fmla="*/ 764274 h 764274"/>
              <a:gd name="connsiteX1" fmla="*/ 54591 w 191068"/>
              <a:gd name="connsiteY1" fmla="*/ 313898 h 764274"/>
              <a:gd name="connsiteX2" fmla="*/ 0 w 191068"/>
              <a:gd name="connsiteY2" fmla="*/ 0 h 7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068" h="764274">
                <a:moveTo>
                  <a:pt x="191068" y="764274"/>
                </a:moveTo>
                <a:cubicBezTo>
                  <a:pt x="138752" y="602775"/>
                  <a:pt x="86436" y="441277"/>
                  <a:pt x="54591" y="313898"/>
                </a:cubicBezTo>
                <a:cubicBezTo>
                  <a:pt x="22746" y="18651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360716" y="3335561"/>
            <a:ext cx="204716" cy="757450"/>
          </a:xfrm>
          <a:custGeom>
            <a:avLst/>
            <a:gdLst>
              <a:gd name="connsiteX0" fmla="*/ 204716 w 204716"/>
              <a:gd name="connsiteY0" fmla="*/ 757450 h 757450"/>
              <a:gd name="connsiteX1" fmla="*/ 95534 w 204716"/>
              <a:gd name="connsiteY1" fmla="*/ 279779 h 757450"/>
              <a:gd name="connsiteX2" fmla="*/ 0 w 204716"/>
              <a:gd name="connsiteY2" fmla="*/ 0 h 7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6" h="757450">
                <a:moveTo>
                  <a:pt x="204716" y="757450"/>
                </a:moveTo>
                <a:cubicBezTo>
                  <a:pt x="167184" y="581735"/>
                  <a:pt x="129653" y="406021"/>
                  <a:pt x="95534" y="279779"/>
                </a:cubicBezTo>
                <a:cubicBezTo>
                  <a:pt x="61415" y="153537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2654143" y="3847352"/>
            <a:ext cx="191068" cy="272955"/>
          </a:xfrm>
          <a:custGeom>
            <a:avLst/>
            <a:gdLst>
              <a:gd name="connsiteX0" fmla="*/ 0 w 191068"/>
              <a:gd name="connsiteY0" fmla="*/ 272955 h 272955"/>
              <a:gd name="connsiteX1" fmla="*/ 191068 w 191068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2955">
                <a:moveTo>
                  <a:pt x="0" y="272955"/>
                </a:moveTo>
                <a:lnTo>
                  <a:pt x="191068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783796" y="2707764"/>
            <a:ext cx="822371" cy="1992573"/>
          </a:xfrm>
          <a:custGeom>
            <a:avLst/>
            <a:gdLst>
              <a:gd name="connsiteX0" fmla="*/ 191069 w 822371"/>
              <a:gd name="connsiteY0" fmla="*/ 1992573 h 1992573"/>
              <a:gd name="connsiteX1" fmla="*/ 518615 w 822371"/>
              <a:gd name="connsiteY1" fmla="*/ 1794680 h 1992573"/>
              <a:gd name="connsiteX2" fmla="*/ 791570 w 822371"/>
              <a:gd name="connsiteY2" fmla="*/ 1241946 h 1992573"/>
              <a:gd name="connsiteX3" fmla="*/ 791570 w 822371"/>
              <a:gd name="connsiteY3" fmla="*/ 784746 h 1992573"/>
              <a:gd name="connsiteX4" fmla="*/ 573206 w 822371"/>
              <a:gd name="connsiteY4" fmla="*/ 313898 h 1992573"/>
              <a:gd name="connsiteX5" fmla="*/ 279779 w 822371"/>
              <a:gd name="connsiteY5" fmla="*/ 88710 h 1992573"/>
              <a:gd name="connsiteX6" fmla="*/ 0 w 822371"/>
              <a:gd name="connsiteY6" fmla="*/ 0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371" h="1992573">
                <a:moveTo>
                  <a:pt x="191069" y="1992573"/>
                </a:moveTo>
                <a:cubicBezTo>
                  <a:pt x="304800" y="1956178"/>
                  <a:pt x="418532" y="1919784"/>
                  <a:pt x="518615" y="1794680"/>
                </a:cubicBezTo>
                <a:cubicBezTo>
                  <a:pt x="618699" y="1669575"/>
                  <a:pt x="746077" y="1410268"/>
                  <a:pt x="791570" y="1241946"/>
                </a:cubicBezTo>
                <a:cubicBezTo>
                  <a:pt x="837063" y="1073624"/>
                  <a:pt x="827964" y="939421"/>
                  <a:pt x="791570" y="784746"/>
                </a:cubicBezTo>
                <a:cubicBezTo>
                  <a:pt x="755176" y="630071"/>
                  <a:pt x="658505" y="429904"/>
                  <a:pt x="573206" y="313898"/>
                </a:cubicBezTo>
                <a:cubicBezTo>
                  <a:pt x="487908" y="197892"/>
                  <a:pt x="375313" y="141026"/>
                  <a:pt x="279779" y="88710"/>
                </a:cubicBezTo>
                <a:cubicBezTo>
                  <a:pt x="184245" y="36394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394835" y="3321913"/>
            <a:ext cx="424364" cy="1296537"/>
          </a:xfrm>
          <a:custGeom>
            <a:avLst/>
            <a:gdLst>
              <a:gd name="connsiteX0" fmla="*/ 416257 w 424364"/>
              <a:gd name="connsiteY0" fmla="*/ 1296537 h 1296537"/>
              <a:gd name="connsiteX1" fmla="*/ 409433 w 424364"/>
              <a:gd name="connsiteY1" fmla="*/ 832513 h 1296537"/>
              <a:gd name="connsiteX2" fmla="*/ 279779 w 424364"/>
              <a:gd name="connsiteY2" fmla="*/ 464024 h 1296537"/>
              <a:gd name="connsiteX3" fmla="*/ 109182 w 424364"/>
              <a:gd name="connsiteY3" fmla="*/ 156949 h 1296537"/>
              <a:gd name="connsiteX4" fmla="*/ 0 w 424364"/>
              <a:gd name="connsiteY4" fmla="*/ 0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64" h="1296537">
                <a:moveTo>
                  <a:pt x="416257" y="1296537"/>
                </a:moveTo>
                <a:cubicBezTo>
                  <a:pt x="424218" y="1133901"/>
                  <a:pt x="432179" y="971265"/>
                  <a:pt x="409433" y="832513"/>
                </a:cubicBezTo>
                <a:cubicBezTo>
                  <a:pt x="386687" y="693761"/>
                  <a:pt x="329821" y="576618"/>
                  <a:pt x="279779" y="464024"/>
                </a:cubicBezTo>
                <a:cubicBezTo>
                  <a:pt x="229737" y="351430"/>
                  <a:pt x="155812" y="234286"/>
                  <a:pt x="109182" y="156949"/>
                </a:cubicBezTo>
                <a:cubicBezTo>
                  <a:pt x="62552" y="7961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231062" y="4338671"/>
            <a:ext cx="443552" cy="334370"/>
          </a:xfrm>
          <a:custGeom>
            <a:avLst/>
            <a:gdLst>
              <a:gd name="connsiteX0" fmla="*/ 443552 w 443552"/>
              <a:gd name="connsiteY0" fmla="*/ 334370 h 334370"/>
              <a:gd name="connsiteX1" fmla="*/ 163773 w 443552"/>
              <a:gd name="connsiteY1" fmla="*/ 136478 h 334370"/>
              <a:gd name="connsiteX2" fmla="*/ 0 w 443552"/>
              <a:gd name="connsiteY2" fmla="*/ 0 h 33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552" h="334370">
                <a:moveTo>
                  <a:pt x="443552" y="334370"/>
                </a:moveTo>
                <a:cubicBezTo>
                  <a:pt x="340625" y="263288"/>
                  <a:pt x="237698" y="192206"/>
                  <a:pt x="163773" y="136478"/>
                </a:cubicBezTo>
                <a:cubicBezTo>
                  <a:pt x="89848" y="807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780686" y="3308265"/>
            <a:ext cx="409433" cy="1310185"/>
          </a:xfrm>
          <a:custGeom>
            <a:avLst/>
            <a:gdLst>
              <a:gd name="connsiteX0" fmla="*/ 0 w 409433"/>
              <a:gd name="connsiteY0" fmla="*/ 1310185 h 1310185"/>
              <a:gd name="connsiteX1" fmla="*/ 68239 w 409433"/>
              <a:gd name="connsiteY1" fmla="*/ 887105 h 1310185"/>
              <a:gd name="connsiteX2" fmla="*/ 156949 w 409433"/>
              <a:gd name="connsiteY2" fmla="*/ 586854 h 1310185"/>
              <a:gd name="connsiteX3" fmla="*/ 409433 w 409433"/>
              <a:gd name="connsiteY3" fmla="*/ 0 h 131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3" h="1310185">
                <a:moveTo>
                  <a:pt x="0" y="1310185"/>
                </a:moveTo>
                <a:cubicBezTo>
                  <a:pt x="21040" y="1158922"/>
                  <a:pt x="42081" y="1007660"/>
                  <a:pt x="68239" y="887105"/>
                </a:cubicBezTo>
                <a:cubicBezTo>
                  <a:pt x="94397" y="766550"/>
                  <a:pt x="100083" y="734705"/>
                  <a:pt x="156949" y="586854"/>
                </a:cubicBezTo>
                <a:cubicBezTo>
                  <a:pt x="213815" y="439003"/>
                  <a:pt x="409433" y="0"/>
                  <a:pt x="40943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117065" y="3881471"/>
            <a:ext cx="472552" cy="818866"/>
          </a:xfrm>
          <a:custGeom>
            <a:avLst/>
            <a:gdLst>
              <a:gd name="connsiteX0" fmla="*/ 472552 w 472552"/>
              <a:gd name="connsiteY0" fmla="*/ 818866 h 818866"/>
              <a:gd name="connsiteX1" fmla="*/ 179125 w 472552"/>
              <a:gd name="connsiteY1" fmla="*/ 655093 h 818866"/>
              <a:gd name="connsiteX2" fmla="*/ 15352 w 472552"/>
              <a:gd name="connsiteY2" fmla="*/ 382137 h 818866"/>
              <a:gd name="connsiteX3" fmla="*/ 8528 w 472552"/>
              <a:gd name="connsiteY3" fmla="*/ 95534 h 818866"/>
              <a:gd name="connsiteX4" fmla="*/ 29000 w 472552"/>
              <a:gd name="connsiteY4" fmla="*/ 0 h 8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52" h="818866">
                <a:moveTo>
                  <a:pt x="472552" y="818866"/>
                </a:moveTo>
                <a:cubicBezTo>
                  <a:pt x="363938" y="773373"/>
                  <a:pt x="255325" y="727881"/>
                  <a:pt x="179125" y="655093"/>
                </a:cubicBezTo>
                <a:cubicBezTo>
                  <a:pt x="102925" y="582305"/>
                  <a:pt x="43785" y="475397"/>
                  <a:pt x="15352" y="382137"/>
                </a:cubicBezTo>
                <a:cubicBezTo>
                  <a:pt x="-13081" y="288877"/>
                  <a:pt x="6253" y="159223"/>
                  <a:pt x="8528" y="95534"/>
                </a:cubicBezTo>
                <a:cubicBezTo>
                  <a:pt x="10803" y="31845"/>
                  <a:pt x="29000" y="0"/>
                  <a:pt x="2900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8925" y="4365967"/>
            <a:ext cx="170597" cy="272955"/>
          </a:xfrm>
          <a:custGeom>
            <a:avLst/>
            <a:gdLst>
              <a:gd name="connsiteX0" fmla="*/ 0 w 170597"/>
              <a:gd name="connsiteY0" fmla="*/ 272955 h 272955"/>
              <a:gd name="connsiteX1" fmla="*/ 81886 w 170597"/>
              <a:gd name="connsiteY1" fmla="*/ 122829 h 272955"/>
              <a:gd name="connsiteX2" fmla="*/ 170597 w 170597"/>
              <a:gd name="connsiteY2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" h="272955">
                <a:moveTo>
                  <a:pt x="0" y="272955"/>
                </a:moveTo>
                <a:cubicBezTo>
                  <a:pt x="26726" y="220638"/>
                  <a:pt x="53453" y="168322"/>
                  <a:pt x="81886" y="122829"/>
                </a:cubicBezTo>
                <a:cubicBezTo>
                  <a:pt x="110319" y="77336"/>
                  <a:pt x="170597" y="0"/>
                  <a:pt x="170597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207480" y="3874647"/>
            <a:ext cx="109182" cy="238836"/>
          </a:xfrm>
          <a:custGeom>
            <a:avLst/>
            <a:gdLst>
              <a:gd name="connsiteX0" fmla="*/ 109182 w 109182"/>
              <a:gd name="connsiteY0" fmla="*/ 238836 h 238836"/>
              <a:gd name="connsiteX1" fmla="*/ 27295 w 109182"/>
              <a:gd name="connsiteY1" fmla="*/ 102358 h 238836"/>
              <a:gd name="connsiteX2" fmla="*/ 0 w 109182"/>
              <a:gd name="connsiteY2" fmla="*/ 0 h 2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82" h="238836">
                <a:moveTo>
                  <a:pt x="109182" y="238836"/>
                </a:moveTo>
                <a:cubicBezTo>
                  <a:pt x="77337" y="190500"/>
                  <a:pt x="45492" y="142164"/>
                  <a:pt x="27295" y="102358"/>
                </a:cubicBezTo>
                <a:cubicBezTo>
                  <a:pt x="9098" y="6255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262071" y="3854176"/>
            <a:ext cx="116006" cy="232012"/>
          </a:xfrm>
          <a:custGeom>
            <a:avLst/>
            <a:gdLst>
              <a:gd name="connsiteX0" fmla="*/ 116006 w 116006"/>
              <a:gd name="connsiteY0" fmla="*/ 232012 h 232012"/>
              <a:gd name="connsiteX1" fmla="*/ 68239 w 116006"/>
              <a:gd name="connsiteY1" fmla="*/ 102358 h 232012"/>
              <a:gd name="connsiteX2" fmla="*/ 0 w 116006"/>
              <a:gd name="connsiteY2" fmla="*/ 0 h 2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6" h="232012">
                <a:moveTo>
                  <a:pt x="116006" y="232012"/>
                </a:moveTo>
                <a:cubicBezTo>
                  <a:pt x="101789" y="186519"/>
                  <a:pt x="87573" y="141027"/>
                  <a:pt x="68239" y="102358"/>
                </a:cubicBezTo>
                <a:cubicBezTo>
                  <a:pt x="48905" y="6368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439492" y="3266873"/>
            <a:ext cx="709683" cy="826138"/>
          </a:xfrm>
          <a:custGeom>
            <a:avLst/>
            <a:gdLst>
              <a:gd name="connsiteX0" fmla="*/ 0 w 709683"/>
              <a:gd name="connsiteY0" fmla="*/ 826138 h 826138"/>
              <a:gd name="connsiteX1" fmla="*/ 163773 w 709683"/>
              <a:gd name="connsiteY1" fmla="*/ 382586 h 826138"/>
              <a:gd name="connsiteX2" fmla="*/ 593677 w 709683"/>
              <a:gd name="connsiteY2" fmla="*/ 55040 h 826138"/>
              <a:gd name="connsiteX3" fmla="*/ 709683 w 709683"/>
              <a:gd name="connsiteY3" fmla="*/ 449 h 82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83" h="826138">
                <a:moveTo>
                  <a:pt x="0" y="826138"/>
                </a:moveTo>
                <a:cubicBezTo>
                  <a:pt x="32413" y="668620"/>
                  <a:pt x="64827" y="511102"/>
                  <a:pt x="163773" y="382586"/>
                </a:cubicBezTo>
                <a:cubicBezTo>
                  <a:pt x="262719" y="254070"/>
                  <a:pt x="502692" y="118729"/>
                  <a:pt x="593677" y="55040"/>
                </a:cubicBezTo>
                <a:cubicBezTo>
                  <a:pt x="684662" y="-8650"/>
                  <a:pt x="709683" y="449"/>
                  <a:pt x="709683" y="449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770149" y="2694116"/>
            <a:ext cx="999356" cy="2511188"/>
          </a:xfrm>
          <a:custGeom>
            <a:avLst/>
            <a:gdLst>
              <a:gd name="connsiteX0" fmla="*/ 184244 w 999356"/>
              <a:gd name="connsiteY0" fmla="*/ 2511188 h 2511188"/>
              <a:gd name="connsiteX1" fmla="*/ 634620 w 999356"/>
              <a:gd name="connsiteY1" fmla="*/ 2224585 h 2511188"/>
              <a:gd name="connsiteX2" fmla="*/ 900752 w 999356"/>
              <a:gd name="connsiteY2" fmla="*/ 1869743 h 2511188"/>
              <a:gd name="connsiteX3" fmla="*/ 982638 w 999356"/>
              <a:gd name="connsiteY3" fmla="*/ 1624083 h 2511188"/>
              <a:gd name="connsiteX4" fmla="*/ 996286 w 999356"/>
              <a:gd name="connsiteY4" fmla="*/ 866633 h 2511188"/>
              <a:gd name="connsiteX5" fmla="*/ 941695 w 999356"/>
              <a:gd name="connsiteY5" fmla="*/ 586854 h 2511188"/>
              <a:gd name="connsiteX6" fmla="*/ 736979 w 999356"/>
              <a:gd name="connsiteY6" fmla="*/ 327546 h 2511188"/>
              <a:gd name="connsiteX7" fmla="*/ 525438 w 999356"/>
              <a:gd name="connsiteY7" fmla="*/ 177421 h 2511188"/>
              <a:gd name="connsiteX8" fmla="*/ 307074 w 999356"/>
              <a:gd name="connsiteY8" fmla="*/ 75063 h 2511188"/>
              <a:gd name="connsiteX9" fmla="*/ 0 w 999356"/>
              <a:gd name="connsiteY9" fmla="*/ 0 h 25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9356" h="2511188">
                <a:moveTo>
                  <a:pt x="184244" y="2511188"/>
                </a:moveTo>
                <a:cubicBezTo>
                  <a:pt x="349723" y="2421340"/>
                  <a:pt x="515202" y="2331492"/>
                  <a:pt x="634620" y="2224585"/>
                </a:cubicBezTo>
                <a:cubicBezTo>
                  <a:pt x="754038" y="2117678"/>
                  <a:pt x="842749" y="1969827"/>
                  <a:pt x="900752" y="1869743"/>
                </a:cubicBezTo>
                <a:cubicBezTo>
                  <a:pt x="958755" y="1769659"/>
                  <a:pt x="966716" y="1791268"/>
                  <a:pt x="982638" y="1624083"/>
                </a:cubicBezTo>
                <a:cubicBezTo>
                  <a:pt x="998560" y="1456898"/>
                  <a:pt x="1003110" y="1039504"/>
                  <a:pt x="996286" y="866633"/>
                </a:cubicBezTo>
                <a:cubicBezTo>
                  <a:pt x="989462" y="693762"/>
                  <a:pt x="984913" y="676702"/>
                  <a:pt x="941695" y="586854"/>
                </a:cubicBezTo>
                <a:cubicBezTo>
                  <a:pt x="898477" y="497006"/>
                  <a:pt x="806355" y="395785"/>
                  <a:pt x="736979" y="327546"/>
                </a:cubicBezTo>
                <a:cubicBezTo>
                  <a:pt x="667603" y="259307"/>
                  <a:pt x="597089" y="219501"/>
                  <a:pt x="525438" y="177421"/>
                </a:cubicBezTo>
                <a:cubicBezTo>
                  <a:pt x="453787" y="135341"/>
                  <a:pt x="394647" y="104633"/>
                  <a:pt x="307074" y="75063"/>
                </a:cubicBezTo>
                <a:cubicBezTo>
                  <a:pt x="219501" y="45493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1043618" y="3860999"/>
            <a:ext cx="1569581" cy="1405720"/>
          </a:xfrm>
          <a:custGeom>
            <a:avLst/>
            <a:gdLst>
              <a:gd name="connsiteX0" fmla="*/ 1569581 w 1569581"/>
              <a:gd name="connsiteY0" fmla="*/ 1405720 h 1405720"/>
              <a:gd name="connsiteX1" fmla="*/ 818954 w 1569581"/>
              <a:gd name="connsiteY1" fmla="*/ 1221475 h 1405720"/>
              <a:gd name="connsiteX2" fmla="*/ 320811 w 1569581"/>
              <a:gd name="connsiteY2" fmla="*/ 934872 h 1405720"/>
              <a:gd name="connsiteX3" fmla="*/ 61504 w 1569581"/>
              <a:gd name="connsiteY3" fmla="*/ 566383 h 1405720"/>
              <a:gd name="connsiteX4" fmla="*/ 89 w 1569581"/>
              <a:gd name="connsiteY4" fmla="*/ 286603 h 1405720"/>
              <a:gd name="connsiteX5" fmla="*/ 68328 w 1569581"/>
              <a:gd name="connsiteY5" fmla="*/ 0 h 14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9581" h="1405720">
                <a:moveTo>
                  <a:pt x="1569581" y="1405720"/>
                </a:moveTo>
                <a:cubicBezTo>
                  <a:pt x="1298331" y="1352835"/>
                  <a:pt x="1027082" y="1299950"/>
                  <a:pt x="818954" y="1221475"/>
                </a:cubicBezTo>
                <a:cubicBezTo>
                  <a:pt x="610826" y="1143000"/>
                  <a:pt x="447052" y="1044054"/>
                  <a:pt x="320811" y="934872"/>
                </a:cubicBezTo>
                <a:cubicBezTo>
                  <a:pt x="194570" y="825690"/>
                  <a:pt x="114958" y="674428"/>
                  <a:pt x="61504" y="566383"/>
                </a:cubicBezTo>
                <a:cubicBezTo>
                  <a:pt x="8050" y="458338"/>
                  <a:pt x="-1048" y="381000"/>
                  <a:pt x="89" y="286603"/>
                </a:cubicBezTo>
                <a:cubicBezTo>
                  <a:pt x="1226" y="192206"/>
                  <a:pt x="68328" y="0"/>
                  <a:pt x="6832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2786024" y="4925525"/>
            <a:ext cx="4596" cy="197892"/>
          </a:xfrm>
          <a:custGeom>
            <a:avLst/>
            <a:gdLst>
              <a:gd name="connsiteX0" fmla="*/ 4596 w 4596"/>
              <a:gd name="connsiteY0" fmla="*/ 197892 h 197892"/>
              <a:gd name="connsiteX1" fmla="*/ 4596 w 4596"/>
              <a:gd name="connsiteY1" fmla="*/ 0 h 1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96" h="197892">
                <a:moveTo>
                  <a:pt x="4596" y="197892"/>
                </a:moveTo>
                <a:cubicBezTo>
                  <a:pt x="615" y="116574"/>
                  <a:pt x="-3365" y="35257"/>
                  <a:pt x="459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101156" y="4379614"/>
            <a:ext cx="54843" cy="252484"/>
          </a:xfrm>
          <a:custGeom>
            <a:avLst/>
            <a:gdLst>
              <a:gd name="connsiteX0" fmla="*/ 54843 w 54843"/>
              <a:gd name="connsiteY0" fmla="*/ 252484 h 252484"/>
              <a:gd name="connsiteX1" fmla="*/ 7076 w 54843"/>
              <a:gd name="connsiteY1" fmla="*/ 136478 h 252484"/>
              <a:gd name="connsiteX2" fmla="*/ 252 w 54843"/>
              <a:gd name="connsiteY2" fmla="*/ 0 h 2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43" h="252484">
                <a:moveTo>
                  <a:pt x="54843" y="252484"/>
                </a:moveTo>
                <a:cubicBezTo>
                  <a:pt x="35508" y="215521"/>
                  <a:pt x="16174" y="178559"/>
                  <a:pt x="7076" y="136478"/>
                </a:cubicBezTo>
                <a:cubicBezTo>
                  <a:pt x="-2023" y="94397"/>
                  <a:pt x="252" y="0"/>
                  <a:pt x="25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155999" y="4379614"/>
            <a:ext cx="75063" cy="225188"/>
          </a:xfrm>
          <a:custGeom>
            <a:avLst/>
            <a:gdLst>
              <a:gd name="connsiteX0" fmla="*/ 75063 w 75063"/>
              <a:gd name="connsiteY0" fmla="*/ 225188 h 225188"/>
              <a:gd name="connsiteX1" fmla="*/ 40944 w 75063"/>
              <a:gd name="connsiteY1" fmla="*/ 68239 h 225188"/>
              <a:gd name="connsiteX2" fmla="*/ 0 w 75063"/>
              <a:gd name="connsiteY2" fmla="*/ 0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3" h="225188">
                <a:moveTo>
                  <a:pt x="75063" y="225188"/>
                </a:moveTo>
                <a:cubicBezTo>
                  <a:pt x="64258" y="165479"/>
                  <a:pt x="53454" y="105770"/>
                  <a:pt x="40944" y="68239"/>
                </a:cubicBezTo>
                <a:cubicBezTo>
                  <a:pt x="28433" y="3070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374363" y="2782826"/>
            <a:ext cx="823761" cy="1903863"/>
          </a:xfrm>
          <a:custGeom>
            <a:avLst/>
            <a:gdLst>
              <a:gd name="connsiteX0" fmla="*/ 0 w 823761"/>
              <a:gd name="connsiteY0" fmla="*/ 1903863 h 1903863"/>
              <a:gd name="connsiteX1" fmla="*/ 511791 w 823761"/>
              <a:gd name="connsiteY1" fmla="*/ 1535373 h 1903863"/>
              <a:gd name="connsiteX2" fmla="*/ 805218 w 823761"/>
              <a:gd name="connsiteY2" fmla="*/ 1037230 h 1903863"/>
              <a:gd name="connsiteX3" fmla="*/ 764275 w 823761"/>
              <a:gd name="connsiteY3" fmla="*/ 586854 h 1903863"/>
              <a:gd name="connsiteX4" fmla="*/ 525439 w 823761"/>
              <a:gd name="connsiteY4" fmla="*/ 184245 h 1903863"/>
              <a:gd name="connsiteX5" fmla="*/ 341194 w 823761"/>
              <a:gd name="connsiteY5" fmla="*/ 0 h 190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761" h="1903863">
                <a:moveTo>
                  <a:pt x="0" y="1903863"/>
                </a:moveTo>
                <a:cubicBezTo>
                  <a:pt x="188794" y="1791837"/>
                  <a:pt x="377588" y="1679812"/>
                  <a:pt x="511791" y="1535373"/>
                </a:cubicBezTo>
                <a:cubicBezTo>
                  <a:pt x="645994" y="1390934"/>
                  <a:pt x="763137" y="1195316"/>
                  <a:pt x="805218" y="1037230"/>
                </a:cubicBezTo>
                <a:cubicBezTo>
                  <a:pt x="847299" y="879143"/>
                  <a:pt x="810905" y="729018"/>
                  <a:pt x="764275" y="586854"/>
                </a:cubicBezTo>
                <a:cubicBezTo>
                  <a:pt x="717645" y="444690"/>
                  <a:pt x="595952" y="282054"/>
                  <a:pt x="525439" y="184245"/>
                </a:cubicBezTo>
                <a:cubicBezTo>
                  <a:pt x="454926" y="86436"/>
                  <a:pt x="341194" y="0"/>
                  <a:pt x="34119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910340" y="4836814"/>
            <a:ext cx="743803" cy="375314"/>
          </a:xfrm>
          <a:custGeom>
            <a:avLst/>
            <a:gdLst>
              <a:gd name="connsiteX0" fmla="*/ 0 w 743803"/>
              <a:gd name="connsiteY0" fmla="*/ 375314 h 375314"/>
              <a:gd name="connsiteX1" fmla="*/ 423080 w 743803"/>
              <a:gd name="connsiteY1" fmla="*/ 156950 h 375314"/>
              <a:gd name="connsiteX2" fmla="*/ 743803 w 743803"/>
              <a:gd name="connsiteY2" fmla="*/ 0 h 3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803" h="375314">
                <a:moveTo>
                  <a:pt x="0" y="375314"/>
                </a:moveTo>
                <a:lnTo>
                  <a:pt x="423080" y="156950"/>
                </a:lnTo>
                <a:cubicBezTo>
                  <a:pt x="547047" y="94398"/>
                  <a:pt x="743803" y="0"/>
                  <a:pt x="74380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753390" y="4898229"/>
            <a:ext cx="6824" cy="245660"/>
          </a:xfrm>
          <a:custGeom>
            <a:avLst/>
            <a:gdLst>
              <a:gd name="connsiteX0" fmla="*/ 6824 w 6824"/>
              <a:gd name="connsiteY0" fmla="*/ 245660 h 245660"/>
              <a:gd name="connsiteX1" fmla="*/ 0 w 6824"/>
              <a:gd name="connsiteY1" fmla="*/ 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4" h="245660">
                <a:moveTo>
                  <a:pt x="6824" y="24566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425844" y="4393262"/>
            <a:ext cx="238836" cy="771099"/>
          </a:xfrm>
          <a:custGeom>
            <a:avLst/>
            <a:gdLst>
              <a:gd name="connsiteX0" fmla="*/ 238836 w 238836"/>
              <a:gd name="connsiteY0" fmla="*/ 771099 h 771099"/>
              <a:gd name="connsiteX1" fmla="*/ 88710 w 238836"/>
              <a:gd name="connsiteY1" fmla="*/ 504967 h 771099"/>
              <a:gd name="connsiteX2" fmla="*/ 0 w 238836"/>
              <a:gd name="connsiteY2" fmla="*/ 0 h 77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71099">
                <a:moveTo>
                  <a:pt x="238836" y="771099"/>
                </a:moveTo>
                <a:cubicBezTo>
                  <a:pt x="183676" y="702291"/>
                  <a:pt x="128516" y="633483"/>
                  <a:pt x="88710" y="504967"/>
                </a:cubicBezTo>
                <a:cubicBezTo>
                  <a:pt x="48904" y="3764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78" y="2844034"/>
            <a:ext cx="1201416" cy="12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blipFill rotWithShape="0">
                <a:blip r:embed="rId3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blipFill rotWithShape="0">
                <a:blip r:embed="rId4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5588235" y="2330190"/>
            <a:ext cx="2790884" cy="2912001"/>
            <a:chOff x="7876162" y="1181516"/>
            <a:chExt cx="2790884" cy="2912001"/>
          </a:xfrm>
        </p:grpSpPr>
        <p:sp>
          <p:nvSpPr>
            <p:cNvPr id="66" name="Oval 65"/>
            <p:cNvSpPr/>
            <p:nvPr/>
          </p:nvSpPr>
          <p:spPr>
            <a:xfrm>
              <a:off x="9322198" y="1181516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662894" y="2231290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1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9007987" y="1702741"/>
              <a:ext cx="434857" cy="325432"/>
              <a:chOff x="7570808" y="2096252"/>
              <a:chExt cx="434857" cy="32543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570808" y="2135864"/>
                <a:ext cx="434857" cy="285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10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440663" y="3791376"/>
              <a:ext cx="523106" cy="289112"/>
              <a:chOff x="7517540" y="2096252"/>
              <a:chExt cx="523106" cy="289112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7517540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452966" y="3267432"/>
              <a:ext cx="386375" cy="289112"/>
              <a:chOff x="7570808" y="2096252"/>
              <a:chExt cx="386375" cy="289112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4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6162" y="2231290"/>
              <a:ext cx="386375" cy="289112"/>
              <a:chOff x="7570808" y="2096252"/>
              <a:chExt cx="386375" cy="28911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 8</a:t>
                </a:r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8137301" y="275000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9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813709" y="2753930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5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281857" y="2752438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6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524298" y="3274077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7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8871256" y="3282835"/>
              <a:ext cx="523106" cy="289112"/>
              <a:chOff x="7526418" y="2096252"/>
              <a:chExt cx="523106" cy="28911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11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8411325" y="3804405"/>
              <a:ext cx="523106" cy="289112"/>
              <a:chOff x="7526418" y="2096252"/>
              <a:chExt cx="523106" cy="28911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12</a:t>
                </a:r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9218636" y="1430671"/>
              <a:ext cx="175726" cy="274928"/>
            </a:xfrm>
            <a:custGeom>
              <a:avLst/>
              <a:gdLst>
                <a:gd name="connsiteX0" fmla="*/ 0 w 170121"/>
                <a:gd name="connsiteY0" fmla="*/ 262269 h 262269"/>
                <a:gd name="connsiteX1" fmla="*/ 99237 w 170121"/>
                <a:gd name="connsiteY1" fmla="*/ 77972 h 262269"/>
                <a:gd name="connsiteX2" fmla="*/ 170121 w 170121"/>
                <a:gd name="connsiteY2" fmla="*/ 0 h 26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21" h="262269">
                  <a:moveTo>
                    <a:pt x="0" y="262269"/>
                  </a:moveTo>
                  <a:cubicBezTo>
                    <a:pt x="35442" y="191976"/>
                    <a:pt x="70884" y="121683"/>
                    <a:pt x="99237" y="77972"/>
                  </a:cubicBezTo>
                  <a:cubicBezTo>
                    <a:pt x="127591" y="34260"/>
                    <a:pt x="170121" y="0"/>
                    <a:pt x="170121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9282431" y="1458570"/>
              <a:ext cx="148856" cy="248093"/>
            </a:xfrm>
            <a:custGeom>
              <a:avLst/>
              <a:gdLst>
                <a:gd name="connsiteX0" fmla="*/ 0 w 148856"/>
                <a:gd name="connsiteY0" fmla="*/ 248093 h 248093"/>
                <a:gd name="connsiteX1" fmla="*/ 113414 w 148856"/>
                <a:gd name="connsiteY1" fmla="*/ 85061 h 248093"/>
                <a:gd name="connsiteX2" fmla="*/ 148856 w 148856"/>
                <a:gd name="connsiteY2" fmla="*/ 0 h 24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248093">
                  <a:moveTo>
                    <a:pt x="0" y="248093"/>
                  </a:moveTo>
                  <a:cubicBezTo>
                    <a:pt x="44302" y="187251"/>
                    <a:pt x="88605" y="126410"/>
                    <a:pt x="113414" y="85061"/>
                  </a:cubicBezTo>
                  <a:cubicBezTo>
                    <a:pt x="138223" y="43712"/>
                    <a:pt x="148856" y="0"/>
                    <a:pt x="14885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9339138" y="1479835"/>
              <a:ext cx="158623" cy="262270"/>
            </a:xfrm>
            <a:custGeom>
              <a:avLst/>
              <a:gdLst>
                <a:gd name="connsiteX0" fmla="*/ 0 w 158623"/>
                <a:gd name="connsiteY0" fmla="*/ 262270 h 262270"/>
                <a:gd name="connsiteX1" fmla="*/ 141768 w 158623"/>
                <a:gd name="connsiteY1" fmla="*/ 70884 h 262270"/>
                <a:gd name="connsiteX2" fmla="*/ 155944 w 158623"/>
                <a:gd name="connsiteY2" fmla="*/ 0 h 2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623" h="262270">
                  <a:moveTo>
                    <a:pt x="0" y="262270"/>
                  </a:moveTo>
                  <a:cubicBezTo>
                    <a:pt x="57888" y="188433"/>
                    <a:pt x="115777" y="114596"/>
                    <a:pt x="141768" y="70884"/>
                  </a:cubicBezTo>
                  <a:cubicBezTo>
                    <a:pt x="167759" y="27172"/>
                    <a:pt x="155944" y="0"/>
                    <a:pt x="15594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9306024" y="1962109"/>
              <a:ext cx="395785" cy="313899"/>
            </a:xfrm>
            <a:custGeom>
              <a:avLst/>
              <a:gdLst>
                <a:gd name="connsiteX0" fmla="*/ 395785 w 395785"/>
                <a:gd name="connsiteY0" fmla="*/ 313899 h 313899"/>
                <a:gd name="connsiteX1" fmla="*/ 143301 w 395785"/>
                <a:gd name="connsiteY1" fmla="*/ 95534 h 313899"/>
                <a:gd name="connsiteX2" fmla="*/ 0 w 39578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313899">
                  <a:moveTo>
                    <a:pt x="395785" y="313899"/>
                  </a:moveTo>
                  <a:cubicBezTo>
                    <a:pt x="302525" y="230874"/>
                    <a:pt x="209265" y="147850"/>
                    <a:pt x="143301" y="95534"/>
                  </a:cubicBezTo>
                  <a:cubicBezTo>
                    <a:pt x="77337" y="4321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9585803" y="1463966"/>
              <a:ext cx="238836" cy="757451"/>
            </a:xfrm>
            <a:custGeom>
              <a:avLst/>
              <a:gdLst>
                <a:gd name="connsiteX0" fmla="*/ 238836 w 238836"/>
                <a:gd name="connsiteY0" fmla="*/ 757451 h 757451"/>
                <a:gd name="connsiteX1" fmla="*/ 109182 w 238836"/>
                <a:gd name="connsiteY1" fmla="*/ 293427 h 757451"/>
                <a:gd name="connsiteX2" fmla="*/ 0 w 238836"/>
                <a:gd name="connsiteY2" fmla="*/ 0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57451">
                  <a:moveTo>
                    <a:pt x="238836" y="757451"/>
                  </a:moveTo>
                  <a:cubicBezTo>
                    <a:pt x="193912" y="588560"/>
                    <a:pt x="148988" y="419669"/>
                    <a:pt x="109182" y="293427"/>
                  </a:cubicBezTo>
                  <a:cubicBezTo>
                    <a:pt x="69376" y="167185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531212" y="1470790"/>
              <a:ext cx="232012" cy="771098"/>
            </a:xfrm>
            <a:custGeom>
              <a:avLst/>
              <a:gdLst>
                <a:gd name="connsiteX0" fmla="*/ 232012 w 232012"/>
                <a:gd name="connsiteY0" fmla="*/ 771098 h 771098"/>
                <a:gd name="connsiteX1" fmla="*/ 47767 w 232012"/>
                <a:gd name="connsiteY1" fmla="*/ 218364 h 771098"/>
                <a:gd name="connsiteX2" fmla="*/ 0 w 23201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771098">
                  <a:moveTo>
                    <a:pt x="232012" y="771098"/>
                  </a:moveTo>
                  <a:cubicBezTo>
                    <a:pt x="159224" y="558989"/>
                    <a:pt x="86436" y="346880"/>
                    <a:pt x="47767" y="218364"/>
                  </a:cubicBezTo>
                  <a:cubicBezTo>
                    <a:pt x="9098" y="8984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8221027" y="1907518"/>
              <a:ext cx="818866" cy="382137"/>
            </a:xfrm>
            <a:custGeom>
              <a:avLst/>
              <a:gdLst>
                <a:gd name="connsiteX0" fmla="*/ 0 w 818866"/>
                <a:gd name="connsiteY0" fmla="*/ 382137 h 382137"/>
                <a:gd name="connsiteX1" fmla="*/ 504967 w 818866"/>
                <a:gd name="connsiteY1" fmla="*/ 136478 h 382137"/>
                <a:gd name="connsiteX2" fmla="*/ 818866 w 818866"/>
                <a:gd name="connsiteY2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66" h="382137">
                  <a:moveTo>
                    <a:pt x="0" y="382137"/>
                  </a:moveTo>
                  <a:lnTo>
                    <a:pt x="504967" y="136478"/>
                  </a:lnTo>
                  <a:cubicBezTo>
                    <a:pt x="641445" y="72789"/>
                    <a:pt x="818866" y="0"/>
                    <a:pt x="8188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8214546" y="1437169"/>
              <a:ext cx="1160059" cy="832513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8111146" y="1341136"/>
              <a:ext cx="1204741" cy="912010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9005773" y="1982581"/>
              <a:ext cx="143302" cy="771098"/>
            </a:xfrm>
            <a:custGeom>
              <a:avLst/>
              <a:gdLst>
                <a:gd name="connsiteX0" fmla="*/ 0 w 143302"/>
                <a:gd name="connsiteY0" fmla="*/ 771098 h 771098"/>
                <a:gd name="connsiteX1" fmla="*/ 27296 w 143302"/>
                <a:gd name="connsiteY1" fmla="*/ 307074 h 771098"/>
                <a:gd name="connsiteX2" fmla="*/ 143302 w 14330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771098">
                  <a:moveTo>
                    <a:pt x="0" y="771098"/>
                  </a:moveTo>
                  <a:cubicBezTo>
                    <a:pt x="1706" y="603344"/>
                    <a:pt x="3412" y="435590"/>
                    <a:pt x="27296" y="307074"/>
                  </a:cubicBezTo>
                  <a:cubicBezTo>
                    <a:pt x="51180" y="178558"/>
                    <a:pt x="143302" y="0"/>
                    <a:pt x="14330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8214203" y="2453429"/>
              <a:ext cx="634621" cy="361665"/>
            </a:xfrm>
            <a:custGeom>
              <a:avLst/>
              <a:gdLst>
                <a:gd name="connsiteX0" fmla="*/ 634621 w 634621"/>
                <a:gd name="connsiteY0" fmla="*/ 361665 h 361665"/>
                <a:gd name="connsiteX1" fmla="*/ 238836 w 634621"/>
                <a:gd name="connsiteY1" fmla="*/ 122829 h 361665"/>
                <a:gd name="connsiteX2" fmla="*/ 0 w 634621"/>
                <a:gd name="connsiteY2" fmla="*/ 0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621" h="361665">
                  <a:moveTo>
                    <a:pt x="634621" y="361665"/>
                  </a:moveTo>
                  <a:cubicBezTo>
                    <a:pt x="489613" y="272385"/>
                    <a:pt x="344606" y="183106"/>
                    <a:pt x="238836" y="122829"/>
                  </a:cubicBezTo>
                  <a:cubicBezTo>
                    <a:pt x="133066" y="62551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9142251" y="2467076"/>
              <a:ext cx="559558" cy="327547"/>
            </a:xfrm>
            <a:custGeom>
              <a:avLst/>
              <a:gdLst>
                <a:gd name="connsiteX0" fmla="*/ 0 w 559558"/>
                <a:gd name="connsiteY0" fmla="*/ 327547 h 327547"/>
                <a:gd name="connsiteX1" fmla="*/ 334370 w 559558"/>
                <a:gd name="connsiteY1" fmla="*/ 116006 h 327547"/>
                <a:gd name="connsiteX2" fmla="*/ 559558 w 559558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558" h="327547">
                  <a:moveTo>
                    <a:pt x="0" y="327547"/>
                  </a:moveTo>
                  <a:cubicBezTo>
                    <a:pt x="120555" y="249072"/>
                    <a:pt x="241110" y="170597"/>
                    <a:pt x="334370" y="116006"/>
                  </a:cubicBezTo>
                  <a:cubicBezTo>
                    <a:pt x="427630" y="61415"/>
                    <a:pt x="559558" y="0"/>
                    <a:pt x="55955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210490" y="1996229"/>
              <a:ext cx="191068" cy="764274"/>
            </a:xfrm>
            <a:custGeom>
              <a:avLst/>
              <a:gdLst>
                <a:gd name="connsiteX0" fmla="*/ 191068 w 191068"/>
                <a:gd name="connsiteY0" fmla="*/ 764274 h 764274"/>
                <a:gd name="connsiteX1" fmla="*/ 54591 w 191068"/>
                <a:gd name="connsiteY1" fmla="*/ 313898 h 764274"/>
                <a:gd name="connsiteX2" fmla="*/ 0 w 191068"/>
                <a:gd name="connsiteY2" fmla="*/ 0 h 7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764274">
                  <a:moveTo>
                    <a:pt x="191068" y="764274"/>
                  </a:moveTo>
                  <a:cubicBezTo>
                    <a:pt x="138752" y="602775"/>
                    <a:pt x="86436" y="441277"/>
                    <a:pt x="54591" y="313898"/>
                  </a:cubicBezTo>
                  <a:cubicBezTo>
                    <a:pt x="22746" y="18651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9258257" y="1989405"/>
              <a:ext cx="204716" cy="757450"/>
            </a:xfrm>
            <a:custGeom>
              <a:avLst/>
              <a:gdLst>
                <a:gd name="connsiteX0" fmla="*/ 204716 w 204716"/>
                <a:gd name="connsiteY0" fmla="*/ 757450 h 757450"/>
                <a:gd name="connsiteX1" fmla="*/ 95534 w 204716"/>
                <a:gd name="connsiteY1" fmla="*/ 279779 h 757450"/>
                <a:gd name="connsiteX2" fmla="*/ 0 w 204716"/>
                <a:gd name="connsiteY2" fmla="*/ 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57450">
                  <a:moveTo>
                    <a:pt x="204716" y="757450"/>
                  </a:moveTo>
                  <a:cubicBezTo>
                    <a:pt x="167184" y="581735"/>
                    <a:pt x="129653" y="406021"/>
                    <a:pt x="95534" y="279779"/>
                  </a:cubicBezTo>
                  <a:cubicBezTo>
                    <a:pt x="61415" y="153537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9551684" y="2501196"/>
              <a:ext cx="191068" cy="272955"/>
            </a:xfrm>
            <a:custGeom>
              <a:avLst/>
              <a:gdLst>
                <a:gd name="connsiteX0" fmla="*/ 0 w 191068"/>
                <a:gd name="connsiteY0" fmla="*/ 272955 h 272955"/>
                <a:gd name="connsiteX1" fmla="*/ 191068 w 191068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8" h="272955">
                  <a:moveTo>
                    <a:pt x="0" y="272955"/>
                  </a:moveTo>
                  <a:lnTo>
                    <a:pt x="191068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9681337" y="1361608"/>
              <a:ext cx="822371" cy="1992573"/>
            </a:xfrm>
            <a:custGeom>
              <a:avLst/>
              <a:gdLst>
                <a:gd name="connsiteX0" fmla="*/ 191069 w 822371"/>
                <a:gd name="connsiteY0" fmla="*/ 1992573 h 1992573"/>
                <a:gd name="connsiteX1" fmla="*/ 518615 w 822371"/>
                <a:gd name="connsiteY1" fmla="*/ 1794680 h 1992573"/>
                <a:gd name="connsiteX2" fmla="*/ 791570 w 822371"/>
                <a:gd name="connsiteY2" fmla="*/ 1241946 h 1992573"/>
                <a:gd name="connsiteX3" fmla="*/ 791570 w 822371"/>
                <a:gd name="connsiteY3" fmla="*/ 784746 h 1992573"/>
                <a:gd name="connsiteX4" fmla="*/ 573206 w 822371"/>
                <a:gd name="connsiteY4" fmla="*/ 313898 h 1992573"/>
                <a:gd name="connsiteX5" fmla="*/ 279779 w 822371"/>
                <a:gd name="connsiteY5" fmla="*/ 88710 h 1992573"/>
                <a:gd name="connsiteX6" fmla="*/ 0 w 822371"/>
                <a:gd name="connsiteY6" fmla="*/ 0 h 19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371" h="1992573">
                  <a:moveTo>
                    <a:pt x="191069" y="1992573"/>
                  </a:moveTo>
                  <a:cubicBezTo>
                    <a:pt x="304800" y="1956178"/>
                    <a:pt x="418532" y="1919784"/>
                    <a:pt x="518615" y="1794680"/>
                  </a:cubicBezTo>
                  <a:cubicBezTo>
                    <a:pt x="618699" y="1669575"/>
                    <a:pt x="746077" y="1410268"/>
                    <a:pt x="791570" y="1241946"/>
                  </a:cubicBezTo>
                  <a:cubicBezTo>
                    <a:pt x="837063" y="1073624"/>
                    <a:pt x="827964" y="939421"/>
                    <a:pt x="791570" y="784746"/>
                  </a:cubicBezTo>
                  <a:cubicBezTo>
                    <a:pt x="755176" y="630071"/>
                    <a:pt x="658505" y="429904"/>
                    <a:pt x="573206" y="313898"/>
                  </a:cubicBezTo>
                  <a:cubicBezTo>
                    <a:pt x="487908" y="197892"/>
                    <a:pt x="375313" y="141026"/>
                    <a:pt x="279779" y="88710"/>
                  </a:cubicBezTo>
                  <a:cubicBezTo>
                    <a:pt x="184245" y="36394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9292376" y="1975757"/>
              <a:ext cx="424364" cy="1296537"/>
            </a:xfrm>
            <a:custGeom>
              <a:avLst/>
              <a:gdLst>
                <a:gd name="connsiteX0" fmla="*/ 416257 w 424364"/>
                <a:gd name="connsiteY0" fmla="*/ 1296537 h 1296537"/>
                <a:gd name="connsiteX1" fmla="*/ 409433 w 424364"/>
                <a:gd name="connsiteY1" fmla="*/ 832513 h 1296537"/>
                <a:gd name="connsiteX2" fmla="*/ 279779 w 424364"/>
                <a:gd name="connsiteY2" fmla="*/ 464024 h 1296537"/>
                <a:gd name="connsiteX3" fmla="*/ 109182 w 424364"/>
                <a:gd name="connsiteY3" fmla="*/ 156949 h 1296537"/>
                <a:gd name="connsiteX4" fmla="*/ 0 w 424364"/>
                <a:gd name="connsiteY4" fmla="*/ 0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96537">
                  <a:moveTo>
                    <a:pt x="416257" y="1296537"/>
                  </a:moveTo>
                  <a:cubicBezTo>
                    <a:pt x="424218" y="1133901"/>
                    <a:pt x="432179" y="971265"/>
                    <a:pt x="409433" y="832513"/>
                  </a:cubicBezTo>
                  <a:cubicBezTo>
                    <a:pt x="386687" y="693761"/>
                    <a:pt x="329821" y="576618"/>
                    <a:pt x="279779" y="464024"/>
                  </a:cubicBezTo>
                  <a:cubicBezTo>
                    <a:pt x="229737" y="351430"/>
                    <a:pt x="155812" y="234286"/>
                    <a:pt x="109182" y="156949"/>
                  </a:cubicBezTo>
                  <a:cubicBezTo>
                    <a:pt x="62552" y="7961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9128603" y="2992515"/>
              <a:ext cx="443552" cy="334370"/>
            </a:xfrm>
            <a:custGeom>
              <a:avLst/>
              <a:gdLst>
                <a:gd name="connsiteX0" fmla="*/ 443552 w 443552"/>
                <a:gd name="connsiteY0" fmla="*/ 334370 h 334370"/>
                <a:gd name="connsiteX1" fmla="*/ 163773 w 443552"/>
                <a:gd name="connsiteY1" fmla="*/ 136478 h 334370"/>
                <a:gd name="connsiteX2" fmla="*/ 0 w 443552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334370">
                  <a:moveTo>
                    <a:pt x="443552" y="334370"/>
                  </a:moveTo>
                  <a:cubicBezTo>
                    <a:pt x="340625" y="263288"/>
                    <a:pt x="237698" y="192206"/>
                    <a:pt x="163773" y="136478"/>
                  </a:cubicBezTo>
                  <a:cubicBezTo>
                    <a:pt x="89848" y="807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8678227" y="1962109"/>
              <a:ext cx="409433" cy="1310185"/>
            </a:xfrm>
            <a:custGeom>
              <a:avLst/>
              <a:gdLst>
                <a:gd name="connsiteX0" fmla="*/ 0 w 409433"/>
                <a:gd name="connsiteY0" fmla="*/ 1310185 h 1310185"/>
                <a:gd name="connsiteX1" fmla="*/ 68239 w 409433"/>
                <a:gd name="connsiteY1" fmla="*/ 887105 h 1310185"/>
                <a:gd name="connsiteX2" fmla="*/ 156949 w 409433"/>
                <a:gd name="connsiteY2" fmla="*/ 586854 h 1310185"/>
                <a:gd name="connsiteX3" fmla="*/ 409433 w 409433"/>
                <a:gd name="connsiteY3" fmla="*/ 0 h 131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310185">
                  <a:moveTo>
                    <a:pt x="0" y="1310185"/>
                  </a:moveTo>
                  <a:cubicBezTo>
                    <a:pt x="21040" y="1158922"/>
                    <a:pt x="42081" y="1007660"/>
                    <a:pt x="68239" y="887105"/>
                  </a:cubicBezTo>
                  <a:cubicBezTo>
                    <a:pt x="94397" y="766550"/>
                    <a:pt x="100083" y="734705"/>
                    <a:pt x="156949" y="586854"/>
                  </a:cubicBezTo>
                  <a:cubicBezTo>
                    <a:pt x="213815" y="439003"/>
                    <a:pt x="409433" y="0"/>
                    <a:pt x="40943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8014606" y="2535315"/>
              <a:ext cx="472552" cy="818866"/>
            </a:xfrm>
            <a:custGeom>
              <a:avLst/>
              <a:gdLst>
                <a:gd name="connsiteX0" fmla="*/ 472552 w 472552"/>
                <a:gd name="connsiteY0" fmla="*/ 818866 h 818866"/>
                <a:gd name="connsiteX1" fmla="*/ 179125 w 472552"/>
                <a:gd name="connsiteY1" fmla="*/ 655093 h 818866"/>
                <a:gd name="connsiteX2" fmla="*/ 15352 w 472552"/>
                <a:gd name="connsiteY2" fmla="*/ 382137 h 818866"/>
                <a:gd name="connsiteX3" fmla="*/ 8528 w 472552"/>
                <a:gd name="connsiteY3" fmla="*/ 95534 h 818866"/>
                <a:gd name="connsiteX4" fmla="*/ 29000 w 472552"/>
                <a:gd name="connsiteY4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52" h="818866">
                  <a:moveTo>
                    <a:pt x="472552" y="818866"/>
                  </a:moveTo>
                  <a:cubicBezTo>
                    <a:pt x="363938" y="773373"/>
                    <a:pt x="255325" y="727881"/>
                    <a:pt x="179125" y="655093"/>
                  </a:cubicBezTo>
                  <a:cubicBezTo>
                    <a:pt x="102925" y="582305"/>
                    <a:pt x="43785" y="475397"/>
                    <a:pt x="15352" y="382137"/>
                  </a:cubicBezTo>
                  <a:cubicBezTo>
                    <a:pt x="-13081" y="288877"/>
                    <a:pt x="6253" y="159223"/>
                    <a:pt x="8528" y="95534"/>
                  </a:cubicBezTo>
                  <a:cubicBezTo>
                    <a:pt x="10803" y="31845"/>
                    <a:pt x="29000" y="0"/>
                    <a:pt x="2900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8746466" y="3019811"/>
              <a:ext cx="170597" cy="272955"/>
            </a:xfrm>
            <a:custGeom>
              <a:avLst/>
              <a:gdLst>
                <a:gd name="connsiteX0" fmla="*/ 0 w 170597"/>
                <a:gd name="connsiteY0" fmla="*/ 272955 h 272955"/>
                <a:gd name="connsiteX1" fmla="*/ 81886 w 170597"/>
                <a:gd name="connsiteY1" fmla="*/ 122829 h 272955"/>
                <a:gd name="connsiteX2" fmla="*/ 170597 w 170597"/>
                <a:gd name="connsiteY2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272955">
                  <a:moveTo>
                    <a:pt x="0" y="272955"/>
                  </a:moveTo>
                  <a:cubicBezTo>
                    <a:pt x="26726" y="220638"/>
                    <a:pt x="53453" y="168322"/>
                    <a:pt x="81886" y="122829"/>
                  </a:cubicBezTo>
                  <a:cubicBezTo>
                    <a:pt x="110319" y="77336"/>
                    <a:pt x="170597" y="0"/>
                    <a:pt x="17059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8105021" y="2528491"/>
              <a:ext cx="109182" cy="238836"/>
            </a:xfrm>
            <a:custGeom>
              <a:avLst/>
              <a:gdLst>
                <a:gd name="connsiteX0" fmla="*/ 109182 w 109182"/>
                <a:gd name="connsiteY0" fmla="*/ 238836 h 238836"/>
                <a:gd name="connsiteX1" fmla="*/ 27295 w 109182"/>
                <a:gd name="connsiteY1" fmla="*/ 102358 h 238836"/>
                <a:gd name="connsiteX2" fmla="*/ 0 w 109182"/>
                <a:gd name="connsiteY2" fmla="*/ 0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38836">
                  <a:moveTo>
                    <a:pt x="109182" y="238836"/>
                  </a:moveTo>
                  <a:cubicBezTo>
                    <a:pt x="77337" y="190500"/>
                    <a:pt x="45492" y="142164"/>
                    <a:pt x="27295" y="102358"/>
                  </a:cubicBezTo>
                  <a:cubicBezTo>
                    <a:pt x="9098" y="6255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8159612" y="2508020"/>
              <a:ext cx="116006" cy="232012"/>
            </a:xfrm>
            <a:custGeom>
              <a:avLst/>
              <a:gdLst>
                <a:gd name="connsiteX0" fmla="*/ 116006 w 116006"/>
                <a:gd name="connsiteY0" fmla="*/ 232012 h 232012"/>
                <a:gd name="connsiteX1" fmla="*/ 68239 w 116006"/>
                <a:gd name="connsiteY1" fmla="*/ 102358 h 232012"/>
                <a:gd name="connsiteX2" fmla="*/ 0 w 116006"/>
                <a:gd name="connsiteY2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232012">
                  <a:moveTo>
                    <a:pt x="116006" y="232012"/>
                  </a:moveTo>
                  <a:cubicBezTo>
                    <a:pt x="101789" y="186519"/>
                    <a:pt x="87573" y="141027"/>
                    <a:pt x="68239" y="102358"/>
                  </a:cubicBezTo>
                  <a:cubicBezTo>
                    <a:pt x="48905" y="6368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8337033" y="1920717"/>
              <a:ext cx="709683" cy="826138"/>
            </a:xfrm>
            <a:custGeom>
              <a:avLst/>
              <a:gdLst>
                <a:gd name="connsiteX0" fmla="*/ 0 w 709683"/>
                <a:gd name="connsiteY0" fmla="*/ 826138 h 826138"/>
                <a:gd name="connsiteX1" fmla="*/ 163773 w 709683"/>
                <a:gd name="connsiteY1" fmla="*/ 382586 h 826138"/>
                <a:gd name="connsiteX2" fmla="*/ 593677 w 709683"/>
                <a:gd name="connsiteY2" fmla="*/ 55040 h 826138"/>
                <a:gd name="connsiteX3" fmla="*/ 709683 w 709683"/>
                <a:gd name="connsiteY3" fmla="*/ 449 h 82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83" h="826138">
                  <a:moveTo>
                    <a:pt x="0" y="826138"/>
                  </a:moveTo>
                  <a:cubicBezTo>
                    <a:pt x="32413" y="668620"/>
                    <a:pt x="64827" y="511102"/>
                    <a:pt x="163773" y="382586"/>
                  </a:cubicBezTo>
                  <a:cubicBezTo>
                    <a:pt x="262719" y="254070"/>
                    <a:pt x="502692" y="118729"/>
                    <a:pt x="593677" y="55040"/>
                  </a:cubicBezTo>
                  <a:cubicBezTo>
                    <a:pt x="684662" y="-8650"/>
                    <a:pt x="709683" y="449"/>
                    <a:pt x="709683" y="44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667690" y="1347960"/>
              <a:ext cx="999356" cy="2511188"/>
            </a:xfrm>
            <a:custGeom>
              <a:avLst/>
              <a:gdLst>
                <a:gd name="connsiteX0" fmla="*/ 184244 w 999356"/>
                <a:gd name="connsiteY0" fmla="*/ 2511188 h 2511188"/>
                <a:gd name="connsiteX1" fmla="*/ 634620 w 999356"/>
                <a:gd name="connsiteY1" fmla="*/ 2224585 h 2511188"/>
                <a:gd name="connsiteX2" fmla="*/ 900752 w 999356"/>
                <a:gd name="connsiteY2" fmla="*/ 1869743 h 2511188"/>
                <a:gd name="connsiteX3" fmla="*/ 982638 w 999356"/>
                <a:gd name="connsiteY3" fmla="*/ 1624083 h 2511188"/>
                <a:gd name="connsiteX4" fmla="*/ 996286 w 999356"/>
                <a:gd name="connsiteY4" fmla="*/ 866633 h 2511188"/>
                <a:gd name="connsiteX5" fmla="*/ 941695 w 999356"/>
                <a:gd name="connsiteY5" fmla="*/ 586854 h 2511188"/>
                <a:gd name="connsiteX6" fmla="*/ 736979 w 999356"/>
                <a:gd name="connsiteY6" fmla="*/ 327546 h 2511188"/>
                <a:gd name="connsiteX7" fmla="*/ 525438 w 999356"/>
                <a:gd name="connsiteY7" fmla="*/ 177421 h 2511188"/>
                <a:gd name="connsiteX8" fmla="*/ 307074 w 999356"/>
                <a:gd name="connsiteY8" fmla="*/ 75063 h 2511188"/>
                <a:gd name="connsiteX9" fmla="*/ 0 w 999356"/>
                <a:gd name="connsiteY9" fmla="*/ 0 h 25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9356" h="2511188">
                  <a:moveTo>
                    <a:pt x="184244" y="2511188"/>
                  </a:moveTo>
                  <a:cubicBezTo>
                    <a:pt x="349723" y="2421340"/>
                    <a:pt x="515202" y="2331492"/>
                    <a:pt x="634620" y="2224585"/>
                  </a:cubicBezTo>
                  <a:cubicBezTo>
                    <a:pt x="754038" y="2117678"/>
                    <a:pt x="842749" y="1969827"/>
                    <a:pt x="900752" y="1869743"/>
                  </a:cubicBezTo>
                  <a:cubicBezTo>
                    <a:pt x="958755" y="1769659"/>
                    <a:pt x="966716" y="1791268"/>
                    <a:pt x="982638" y="1624083"/>
                  </a:cubicBezTo>
                  <a:cubicBezTo>
                    <a:pt x="998560" y="1456898"/>
                    <a:pt x="1003110" y="1039504"/>
                    <a:pt x="996286" y="866633"/>
                  </a:cubicBezTo>
                  <a:cubicBezTo>
                    <a:pt x="989462" y="693762"/>
                    <a:pt x="984913" y="676702"/>
                    <a:pt x="941695" y="586854"/>
                  </a:cubicBezTo>
                  <a:cubicBezTo>
                    <a:pt x="898477" y="497006"/>
                    <a:pt x="806355" y="395785"/>
                    <a:pt x="736979" y="327546"/>
                  </a:cubicBezTo>
                  <a:cubicBezTo>
                    <a:pt x="667603" y="259307"/>
                    <a:pt x="597089" y="219501"/>
                    <a:pt x="525438" y="177421"/>
                  </a:cubicBezTo>
                  <a:cubicBezTo>
                    <a:pt x="453787" y="135341"/>
                    <a:pt x="394647" y="104633"/>
                    <a:pt x="307074" y="75063"/>
                  </a:cubicBezTo>
                  <a:cubicBezTo>
                    <a:pt x="219501" y="45493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941159" y="2514843"/>
              <a:ext cx="1569581" cy="1405720"/>
            </a:xfrm>
            <a:custGeom>
              <a:avLst/>
              <a:gdLst>
                <a:gd name="connsiteX0" fmla="*/ 1569581 w 1569581"/>
                <a:gd name="connsiteY0" fmla="*/ 1405720 h 1405720"/>
                <a:gd name="connsiteX1" fmla="*/ 818954 w 1569581"/>
                <a:gd name="connsiteY1" fmla="*/ 1221475 h 1405720"/>
                <a:gd name="connsiteX2" fmla="*/ 320811 w 1569581"/>
                <a:gd name="connsiteY2" fmla="*/ 934872 h 1405720"/>
                <a:gd name="connsiteX3" fmla="*/ 61504 w 1569581"/>
                <a:gd name="connsiteY3" fmla="*/ 566383 h 1405720"/>
                <a:gd name="connsiteX4" fmla="*/ 89 w 1569581"/>
                <a:gd name="connsiteY4" fmla="*/ 286603 h 1405720"/>
                <a:gd name="connsiteX5" fmla="*/ 68328 w 1569581"/>
                <a:gd name="connsiteY5" fmla="*/ 0 h 14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581" h="1405720">
                  <a:moveTo>
                    <a:pt x="1569581" y="1405720"/>
                  </a:moveTo>
                  <a:cubicBezTo>
                    <a:pt x="1298331" y="1352835"/>
                    <a:pt x="1027082" y="1299950"/>
                    <a:pt x="818954" y="1221475"/>
                  </a:cubicBezTo>
                  <a:cubicBezTo>
                    <a:pt x="610826" y="1143000"/>
                    <a:pt x="447052" y="1044054"/>
                    <a:pt x="320811" y="934872"/>
                  </a:cubicBezTo>
                  <a:cubicBezTo>
                    <a:pt x="194570" y="825690"/>
                    <a:pt x="114958" y="674428"/>
                    <a:pt x="61504" y="566383"/>
                  </a:cubicBezTo>
                  <a:cubicBezTo>
                    <a:pt x="8050" y="458338"/>
                    <a:pt x="-1048" y="381000"/>
                    <a:pt x="89" y="286603"/>
                  </a:cubicBezTo>
                  <a:cubicBezTo>
                    <a:pt x="1226" y="192206"/>
                    <a:pt x="68328" y="0"/>
                    <a:pt x="6832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9683565" y="3579369"/>
              <a:ext cx="4596" cy="197892"/>
            </a:xfrm>
            <a:custGeom>
              <a:avLst/>
              <a:gdLst>
                <a:gd name="connsiteX0" fmla="*/ 4596 w 4596"/>
                <a:gd name="connsiteY0" fmla="*/ 197892 h 197892"/>
                <a:gd name="connsiteX1" fmla="*/ 4596 w 4596"/>
                <a:gd name="connsiteY1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6" h="197892">
                  <a:moveTo>
                    <a:pt x="4596" y="197892"/>
                  </a:moveTo>
                  <a:cubicBezTo>
                    <a:pt x="615" y="116574"/>
                    <a:pt x="-3365" y="35257"/>
                    <a:pt x="459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8998697" y="3033458"/>
              <a:ext cx="54843" cy="252484"/>
            </a:xfrm>
            <a:custGeom>
              <a:avLst/>
              <a:gdLst>
                <a:gd name="connsiteX0" fmla="*/ 54843 w 54843"/>
                <a:gd name="connsiteY0" fmla="*/ 252484 h 252484"/>
                <a:gd name="connsiteX1" fmla="*/ 7076 w 54843"/>
                <a:gd name="connsiteY1" fmla="*/ 136478 h 252484"/>
                <a:gd name="connsiteX2" fmla="*/ 252 w 54843"/>
                <a:gd name="connsiteY2" fmla="*/ 0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43" h="252484">
                  <a:moveTo>
                    <a:pt x="54843" y="252484"/>
                  </a:moveTo>
                  <a:cubicBezTo>
                    <a:pt x="35508" y="215521"/>
                    <a:pt x="16174" y="178559"/>
                    <a:pt x="7076" y="136478"/>
                  </a:cubicBezTo>
                  <a:cubicBezTo>
                    <a:pt x="-2023" y="94397"/>
                    <a:pt x="252" y="0"/>
                    <a:pt x="25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9053540" y="3033458"/>
              <a:ext cx="75063" cy="225188"/>
            </a:xfrm>
            <a:custGeom>
              <a:avLst/>
              <a:gdLst>
                <a:gd name="connsiteX0" fmla="*/ 75063 w 75063"/>
                <a:gd name="connsiteY0" fmla="*/ 225188 h 225188"/>
                <a:gd name="connsiteX1" fmla="*/ 40944 w 75063"/>
                <a:gd name="connsiteY1" fmla="*/ 68239 h 225188"/>
                <a:gd name="connsiteX2" fmla="*/ 0 w 75063"/>
                <a:gd name="connsiteY2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25188">
                  <a:moveTo>
                    <a:pt x="75063" y="225188"/>
                  </a:moveTo>
                  <a:cubicBezTo>
                    <a:pt x="64258" y="165479"/>
                    <a:pt x="53454" y="105770"/>
                    <a:pt x="40944" y="68239"/>
                  </a:cubicBezTo>
                  <a:cubicBezTo>
                    <a:pt x="28433" y="3070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9271904" y="1436670"/>
              <a:ext cx="823761" cy="1903863"/>
            </a:xfrm>
            <a:custGeom>
              <a:avLst/>
              <a:gdLst>
                <a:gd name="connsiteX0" fmla="*/ 0 w 823761"/>
                <a:gd name="connsiteY0" fmla="*/ 1903863 h 1903863"/>
                <a:gd name="connsiteX1" fmla="*/ 511791 w 823761"/>
                <a:gd name="connsiteY1" fmla="*/ 1535373 h 1903863"/>
                <a:gd name="connsiteX2" fmla="*/ 805218 w 823761"/>
                <a:gd name="connsiteY2" fmla="*/ 1037230 h 1903863"/>
                <a:gd name="connsiteX3" fmla="*/ 764275 w 823761"/>
                <a:gd name="connsiteY3" fmla="*/ 586854 h 1903863"/>
                <a:gd name="connsiteX4" fmla="*/ 525439 w 823761"/>
                <a:gd name="connsiteY4" fmla="*/ 184245 h 1903863"/>
                <a:gd name="connsiteX5" fmla="*/ 341194 w 823761"/>
                <a:gd name="connsiteY5" fmla="*/ 0 h 190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761" h="1903863">
                  <a:moveTo>
                    <a:pt x="0" y="1903863"/>
                  </a:moveTo>
                  <a:cubicBezTo>
                    <a:pt x="188794" y="1791837"/>
                    <a:pt x="377588" y="1679812"/>
                    <a:pt x="511791" y="1535373"/>
                  </a:cubicBezTo>
                  <a:cubicBezTo>
                    <a:pt x="645994" y="1390934"/>
                    <a:pt x="763137" y="1195316"/>
                    <a:pt x="805218" y="1037230"/>
                  </a:cubicBezTo>
                  <a:cubicBezTo>
                    <a:pt x="847299" y="879143"/>
                    <a:pt x="810905" y="729018"/>
                    <a:pt x="764275" y="586854"/>
                  </a:cubicBezTo>
                  <a:cubicBezTo>
                    <a:pt x="717645" y="444690"/>
                    <a:pt x="595952" y="282054"/>
                    <a:pt x="525439" y="184245"/>
                  </a:cubicBezTo>
                  <a:cubicBezTo>
                    <a:pt x="454926" y="86436"/>
                    <a:pt x="341194" y="0"/>
                    <a:pt x="34119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8807881" y="3490658"/>
              <a:ext cx="743803" cy="375314"/>
            </a:xfrm>
            <a:custGeom>
              <a:avLst/>
              <a:gdLst>
                <a:gd name="connsiteX0" fmla="*/ 0 w 743803"/>
                <a:gd name="connsiteY0" fmla="*/ 375314 h 375314"/>
                <a:gd name="connsiteX1" fmla="*/ 423080 w 743803"/>
                <a:gd name="connsiteY1" fmla="*/ 156950 h 375314"/>
                <a:gd name="connsiteX2" fmla="*/ 743803 w 743803"/>
                <a:gd name="connsiteY2" fmla="*/ 0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803" h="375314">
                  <a:moveTo>
                    <a:pt x="0" y="375314"/>
                  </a:moveTo>
                  <a:lnTo>
                    <a:pt x="423080" y="156950"/>
                  </a:lnTo>
                  <a:cubicBezTo>
                    <a:pt x="547047" y="94398"/>
                    <a:pt x="743803" y="0"/>
                    <a:pt x="74380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8650931" y="3552073"/>
              <a:ext cx="6824" cy="245660"/>
            </a:xfrm>
            <a:custGeom>
              <a:avLst/>
              <a:gdLst>
                <a:gd name="connsiteX0" fmla="*/ 6824 w 6824"/>
                <a:gd name="connsiteY0" fmla="*/ 245660 h 245660"/>
                <a:gd name="connsiteX1" fmla="*/ 0 w 6824"/>
                <a:gd name="connsiteY1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45660">
                  <a:moveTo>
                    <a:pt x="6824" y="24566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8323385" y="3047106"/>
              <a:ext cx="238836" cy="771099"/>
            </a:xfrm>
            <a:custGeom>
              <a:avLst/>
              <a:gdLst>
                <a:gd name="connsiteX0" fmla="*/ 238836 w 238836"/>
                <a:gd name="connsiteY0" fmla="*/ 771099 h 771099"/>
                <a:gd name="connsiteX1" fmla="*/ 88710 w 238836"/>
                <a:gd name="connsiteY1" fmla="*/ 504967 h 771099"/>
                <a:gd name="connsiteX2" fmla="*/ 0 w 238836"/>
                <a:gd name="connsiteY2" fmla="*/ 0 h 77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71099">
                  <a:moveTo>
                    <a:pt x="238836" y="771099"/>
                  </a:moveTo>
                  <a:cubicBezTo>
                    <a:pt x="183676" y="702291"/>
                    <a:pt x="128516" y="633483"/>
                    <a:pt x="88710" y="504967"/>
                  </a:cubicBezTo>
                  <a:cubicBezTo>
                    <a:pt x="48904" y="3764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ight Arrow 122"/>
              <p:cNvSpPr/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Fira Sans Book" panose="00000400000000000000" pitchFamily="50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500" dirty="0" smtClean="0">
                  <a:solidFill>
                    <a:schemeClr val="tx1"/>
                  </a:solidFill>
                  <a:ea typeface="Fira Sans Book" panose="000004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Right Arrow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oldest node label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blipFill rotWithShape="0">
                <a:blip r:embed="rId6"/>
                <a:stretch>
                  <a:fillRect l="-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. Observed 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1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blipFill rotWithShape="0">
                <a:blip r:embed="rId7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blipFill rotWithShape="0">
                <a:blip r:embed="rId8"/>
                <a:stretch>
                  <a:fillRect l="-6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Curved Connector 126"/>
          <p:cNvCxnSpPr/>
          <p:nvPr/>
        </p:nvCxnSpPr>
        <p:spPr>
          <a:xfrm rot="10800000">
            <a:off x="4017900" y="5924830"/>
            <a:ext cx="986473" cy="27012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123" grpId="0" animBg="1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Minimax</a:t>
            </a:r>
            <a:r>
              <a:rPr lang="en-US" dirty="0" smtClean="0"/>
              <a:t>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3913" y="2790881"/>
            <a:ext cx="3573220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Node age estimator is a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72" y="3268271"/>
            <a:ext cx="1591647" cy="271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Set of graphs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vertices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blipFill rotWithShape="0">
                <a:blip r:embed="rId3"/>
                <a:stretch>
                  <a:fillRect l="-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03913" y="4046505"/>
            <a:ext cx="6733118" cy="7422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Minimax risk for a random graph model and a distortion measure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20" y="4894453"/>
            <a:ext cx="4901867" cy="500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914" y="1608220"/>
            <a:ext cx="566165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node age recovery problem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is a tuple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617" y="2068617"/>
            <a:ext cx="1177719" cy="2777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30722" y="2331540"/>
            <a:ext cx="1969501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10800000">
            <a:off x="5391602" y="2331368"/>
            <a:ext cx="166042" cy="14947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88030" y="2396383"/>
            <a:ext cx="2378456" cy="3763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adversary function</a:t>
            </a:r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4751008" y="2370223"/>
            <a:ext cx="200522" cy="10186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4666" y="2015080"/>
            <a:ext cx="2859334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b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etween permutations</a:t>
            </a:r>
          </a:p>
        </p:txBody>
      </p:sp>
      <p:cxnSp>
        <p:nvCxnSpPr>
          <p:cNvPr id="17" name="Curved Connector 16"/>
          <p:cNvCxnSpPr>
            <a:stCxn id="16" idx="1"/>
          </p:cNvCxnSpPr>
          <p:nvPr/>
        </p:nvCxnSpPr>
        <p:spPr>
          <a:xfrm rot="10800000" flipV="1">
            <a:off x="5778956" y="2257767"/>
            <a:ext cx="505711" cy="7168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4888029" y="3694147"/>
            <a:ext cx="325963" cy="89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i.e., it tries to recover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blipFill rotWithShape="0">
                <a:blip r:embed="rId6"/>
                <a:stretch>
                  <a:fillRect l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900149" y="5324862"/>
            <a:ext cx="1739302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87040" y="4491989"/>
            <a:ext cx="1717285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1164" y="5336344"/>
            <a:ext cx="896417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Estimator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88029" y="5272553"/>
            <a:ext cx="1707676" cy="403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Adversary distribution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72092" y="4461413"/>
            <a:ext cx="1319437" cy="4874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Relabeled graph</a:t>
            </a: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2638120" y="5259382"/>
            <a:ext cx="367252" cy="15392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3334744" y="4814676"/>
            <a:ext cx="201451" cy="10773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 flipH="1" flipV="1">
            <a:off x="3954930" y="5363596"/>
            <a:ext cx="122573" cy="98722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4751008" y="5262745"/>
            <a:ext cx="391092" cy="9540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16200000" flipH="1">
            <a:off x="5696144" y="4828455"/>
            <a:ext cx="222397" cy="17798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Symmetry group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1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4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PA@WDEPQMNFUVWYY5L6" val="4596"/>
</p:tagLst>
</file>

<file path=ppt/theme/theme1.xml><?xml version="1.0" encoding="utf-8"?>
<a:theme xmlns:a="http://schemas.openxmlformats.org/drawingml/2006/main" name="CTR-Science-Information-TEMPLATE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I-STC-2011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CTR-Science-Information-TEMPLATE</Template>
  <TotalTime>21807</TotalTime>
  <Words>1933</Words>
  <Application>Microsoft Macintosh PowerPoint</Application>
  <PresentationFormat>On-screen Show (4:3)</PresentationFormat>
  <Paragraphs>388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Calibri</vt:lpstr>
      <vt:lpstr>Cambria</vt:lpstr>
      <vt:lpstr>Cambria Math</vt:lpstr>
      <vt:lpstr>Continuum Bold</vt:lpstr>
      <vt:lpstr>Continuum Medium</vt:lpstr>
      <vt:lpstr>Fira Sans</vt:lpstr>
      <vt:lpstr>Fira Sans Book</vt:lpstr>
      <vt:lpstr>Helvetica</vt:lpstr>
      <vt:lpstr>Times</vt:lpstr>
      <vt:lpstr>Times New Roman</vt:lpstr>
      <vt:lpstr>Wingdings</vt:lpstr>
      <vt:lpstr>Arial</vt:lpstr>
      <vt:lpstr>CTR-Science-Information-TEMPLATE</vt:lpstr>
      <vt:lpstr>SOI-STC-2011</vt:lpstr>
      <vt:lpstr>Center for Science of Information</vt:lpstr>
      <vt:lpstr>Outline</vt:lpstr>
      <vt:lpstr>PowerPoint Presentation</vt:lpstr>
      <vt:lpstr>PowerPoint Presentation</vt:lpstr>
      <vt:lpstr>Outline</vt:lpstr>
      <vt:lpstr>Motivation: Infection Spread</vt:lpstr>
      <vt:lpstr>Further Motivation</vt:lpstr>
      <vt:lpstr>Formulation</vt:lpstr>
      <vt:lpstr>Minimax Risk</vt:lpstr>
      <vt:lpstr>Structural Quantities of Graph</vt:lpstr>
      <vt:lpstr>Lower Bounds on Minimax Risk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Structural Entropy for PAG </vt:lpstr>
      <vt:lpstr>PowerPoint Presentation</vt:lpstr>
      <vt:lpstr>Outline</vt:lpstr>
      <vt:lpstr>PowerPoint Presentation</vt:lpstr>
      <vt:lpstr>PowerPoint Presentation</vt:lpstr>
      <vt:lpstr>PowerPoint Presentation</vt:lpstr>
      <vt:lpstr>Approximating via Peeling algorithm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Computer Network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Frontiers of  Science of Information</dc:title>
  <dc:creator>lahowell</dc:creator>
  <cp:lastModifiedBy>Jithin K Sreedharan</cp:lastModifiedBy>
  <cp:revision>1536</cp:revision>
  <cp:lastPrinted>2017-10-07T16:16:36Z</cp:lastPrinted>
  <dcterms:created xsi:type="dcterms:W3CDTF">2009-09-11T21:07:35Z</dcterms:created>
  <dcterms:modified xsi:type="dcterms:W3CDTF">2017-10-12T18:04:35Z</dcterms:modified>
</cp:coreProperties>
</file>